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2605" r:id="rId5"/>
    <p:sldId id="2588" r:id="rId6"/>
    <p:sldId id="2582" r:id="rId7"/>
    <p:sldId id="2611" r:id="rId8"/>
    <p:sldId id="2594" r:id="rId9"/>
    <p:sldId id="2601" r:id="rId10"/>
    <p:sldId id="2606" r:id="rId11"/>
    <p:sldId id="2602" r:id="rId12"/>
    <p:sldId id="2589" r:id="rId13"/>
    <p:sldId id="2612" r:id="rId14"/>
    <p:sldId id="2597" r:id="rId15"/>
    <p:sldId id="2613" r:id="rId16"/>
    <p:sldId id="2608" r:id="rId17"/>
    <p:sldId id="2599" r:id="rId18"/>
    <p:sldId id="2603" r:id="rId19"/>
    <p:sldId id="2614" r:id="rId20"/>
    <p:sldId id="2590" r:id="rId21"/>
    <p:sldId id="2598" r:id="rId22"/>
    <p:sldId id="2600" r:id="rId23"/>
    <p:sldId id="2604" r:id="rId24"/>
    <p:sldId id="2610" r:id="rId25"/>
    <p:sldId id="261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ploring the Story of Zacchaeus: Righteousness, Salvation, and the Gospel Message" id="{BE980322-E94C-4139-A2F8-0C131A6A2706}">
          <p14:sldIdLst>
            <p14:sldId id="2605"/>
            <p14:sldId id="2588"/>
            <p14:sldId id="2582"/>
            <p14:sldId id="2611"/>
            <p14:sldId id="2594"/>
            <p14:sldId id="2601"/>
            <p14:sldId id="2606"/>
            <p14:sldId id="2602"/>
            <p14:sldId id="2589"/>
            <p14:sldId id="2612"/>
            <p14:sldId id="2597"/>
            <p14:sldId id="2613"/>
            <p14:sldId id="2608"/>
            <p14:sldId id="2599"/>
            <p14:sldId id="2603"/>
            <p14:sldId id="2614"/>
            <p14:sldId id="2590"/>
            <p14:sldId id="2598"/>
            <p14:sldId id="2600"/>
            <p14:sldId id="2604"/>
            <p14:sldId id="2610"/>
            <p14:sldId id="2615"/>
          </p14:sldIdLst>
        </p14:section>
        <p14:section name="Historical And Biblical Context Of Zacchaeus" id="{BF9DBDD1-995C-48AA-9FB0-3DC344A8BA58}">
          <p14:sldIdLst/>
        </p14:section>
        <p14:section name="Was Zacchaeus Righteous Or Sinful Before Meeting Jesus?" id="{9B4E85BC-1DCC-4630-8B31-79081CFF2809}">
          <p14:sldIdLst/>
        </p14:section>
        <p14:section name="Salvation: Receiving Jesus Versus Paying Debtors" id="{753AAED6-304D-4233-9222-80B2A77D6362}">
          <p14:sldIdLst/>
        </p14:section>
        <p14:section name="The Gospel Message In The Story Of Zacchaeus" id="{122FBF09-F392-43A5-A80F-CA68D0B8E58B}">
          <p14:sldIdLst/>
        </p14:section>
        <p14:section name="Conclusion" id="{638399D6-781B-4087-9727-A561ACD38D2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59FBCF-1F23-44BA-85C0-8251D2C67EC3}" v="492" dt="2026-01-04T01:29:27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2" autoAdjust="0"/>
    <p:restoredTop sz="94660"/>
  </p:normalViewPr>
  <p:slideViewPr>
    <p:cSldViewPr snapToGrid="0">
      <p:cViewPr varScale="1">
        <p:scale>
          <a:sx n="78" d="100"/>
          <a:sy n="78" d="100"/>
        </p:scale>
        <p:origin x="79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BEBB1-C595-4C98-A949-5DCF7037391A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E6655-D51E-4613-9AC8-FAF4F531A2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26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F3D0B-207D-C40E-7AA0-74D605E37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3C81EA-93F0-8C47-8145-D211895E5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93C782-B291-BB6D-CFA8-911CC3F40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Understanding Zacchaeus requires insight into his identity, the social role of tax collectors, and the importance of Jericho in biblical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34C97-6712-320D-0134-A66B4CAA3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699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85DFA-347C-0419-A63D-4CDE1F5DE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46FBD1-F533-6242-EA9E-748A9200D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63EDD-8BE7-EFC3-6CE8-CAF1520B4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Understanding Zacchaeus requires insight into his identity, the social role of tax collectors, and the importance of Jericho in biblical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42A6E-1E9F-6ED0-D3ED-33BE9F6EEE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589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86FD0-435B-8FC6-ACE6-CACE953C9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22CBE7-B033-2C3B-1715-B378C4718A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617116-38FF-BD5E-C332-D6A38FFE4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Understanding Zacchaeus requires insight into his identity, the social role of tax collectors, and the importance of Jericho in biblical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6C9CE-92E6-6D78-2CE4-F35943D368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225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137C0-1F21-54E8-3B0D-D17239E2F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8288BA-CC52-EFE7-96E9-BD14CF2A9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2C33C1-C0EC-0FE8-7877-4391634A1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Luke 2:16. 		</a:t>
            </a:r>
            <a:r>
              <a:rPr lang="en-GB" dirty="0"/>
              <a:t>Matthew 2:11. 		Acts 9: 1 - 5		</a:t>
            </a:r>
            <a:r>
              <a:rPr lang="en-GB" b="1" dirty="0"/>
              <a:t>Genesis 18: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D6C19-CEA8-FFC5-4E26-DF4E4AB30B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177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FEA29-C029-2CAB-6F8B-85BB9BE48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313087-C1FA-7E0D-DD44-F4301E3FA8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EB670-3079-315F-0D92-C2FA5E79C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Luke 2:16. 		</a:t>
            </a:r>
            <a:r>
              <a:rPr lang="en-GB" dirty="0"/>
              <a:t>Matthew 2:11. 		Acts 9: 1 - 5		</a:t>
            </a:r>
            <a:r>
              <a:rPr lang="en-GB" b="1" dirty="0"/>
              <a:t>Genesis 18: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5FECC-05CA-12B0-0EEB-B5656A3A1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476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E4B27-4F6E-C63E-4BDB-2A2E745D7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0B9CCA-3D4F-5BD4-989E-D2E55AA447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5B3C39-4468-BA3D-970D-40F2584CB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Luke 2:16. 		</a:t>
            </a:r>
            <a:r>
              <a:rPr lang="en-GB" dirty="0"/>
              <a:t>Matthew 2:11. 		Acts 9: 1 - 5		</a:t>
            </a:r>
            <a:r>
              <a:rPr lang="en-GB" b="1" dirty="0"/>
              <a:t>Genesis 18: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27057-12CE-22C4-8335-F909C3273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372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96F43-D492-59A5-C6AA-11F1497DF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A3B16B-8297-D969-11F5-A66A672420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55526-4E52-435D-0252-9E25E3FFF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Luke 2:16. 		</a:t>
            </a:r>
            <a:r>
              <a:rPr lang="en-GB" dirty="0"/>
              <a:t>Matthew 2:11. 		Acts 9: 1 - 5		</a:t>
            </a:r>
            <a:r>
              <a:rPr lang="en-GB" b="1" dirty="0"/>
              <a:t>Genesis 18: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D3187-1D5F-B05C-CA47-BA7265862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603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FE688-184E-043F-51A9-02AAD182C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D7E872-01AE-D16D-EDD2-7A658205A8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E574C9-EADA-A8D6-4F9B-F13EBC5ED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Understanding Zacchaeus requires insight into his identity, the social role of tax collectors, and the importance of Jericho in biblical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418CE-9814-D94F-F8C5-E02A984CE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70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2029C-6907-3F57-81D9-BC9AD2CD5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188385-A6EC-8D18-2E27-F630B304C7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4D97F3-998E-D02F-29AE-7B10A9B3B0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Understanding Zacchaeus requires insight into his identity, the social role of tax collectors, and the importance of Jericho in biblical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3534C-687D-48B1-04F0-6280F8919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478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D5F4D-03E0-5F3D-B998-0A6BC7A72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FCD0C5-42B7-2648-91CD-060606613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D0528F-E735-A945-9AFA-2AD096FBB5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Luke 2:35. 		</a:t>
            </a:r>
            <a:r>
              <a:rPr lang="en-GB" dirty="0"/>
              <a:t>Matthew 2:16. 		John 3:19. 		</a:t>
            </a:r>
            <a:r>
              <a:rPr lang="en-GB" b="1" dirty="0"/>
              <a:t>1 Kings 3: 16 - 28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9AF08-0A43-2D5D-EA14-92BB751340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75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DCCFF-5F16-A284-3ED7-36ADFE50A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83700A-3E0E-0BEB-7058-B63851E7B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2418D0-D84A-AB85-1DE2-D9A8C740E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Luke 2:35. 		</a:t>
            </a:r>
            <a:r>
              <a:rPr lang="en-GB" dirty="0"/>
              <a:t>Matthew 2:16. 		John 3:19. 		</a:t>
            </a:r>
            <a:r>
              <a:rPr lang="en-GB" b="1" dirty="0"/>
              <a:t>1 Kings 3: 16 - 28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68B5D-F1F5-BC53-97C7-15A39FCEFD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373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50EF0-93C4-A57A-EE2E-D62CC4F46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83548D-51F2-8DD9-C260-0985AA7E6F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FD13A2-4AE7-113D-4701-1B018A105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Understanding Zacchaeus requires insight into his identity, the social role of tax collectors, and the importance of Jericho in biblical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86A60-58A4-06FC-1605-0AAC1331C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314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97DBA-E9F2-0905-B89B-0D0D2C1DB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117473-1E30-F507-356D-8940A3BF98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BA9F82-1D60-05AB-4D01-ABDD45D20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Luke 2:35. 		</a:t>
            </a:r>
            <a:r>
              <a:rPr lang="en-GB" dirty="0"/>
              <a:t>Matthew 2:16. 		John 3:19. 		</a:t>
            </a:r>
            <a:r>
              <a:rPr lang="en-GB" b="1" dirty="0"/>
              <a:t>1 Kings 3: 16 - 28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AFD2F-4763-B3DB-C947-8B3190D819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984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8D1CB-D5EA-A726-777F-335443E9A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9323B2-7087-B7EF-2B59-C2024DE079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537509-B270-CE3D-4AAB-F3D8AD6FE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Luke 2:35. 		</a:t>
            </a:r>
            <a:r>
              <a:rPr lang="en-GB" dirty="0"/>
              <a:t>Matthew 2:16. 		John 3:19. 		</a:t>
            </a:r>
            <a:r>
              <a:rPr lang="en-GB" b="1" dirty="0"/>
              <a:t>1 Kings 3: 16 - 28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D7207-CFE5-9D72-5229-C59F7EC772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2301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9F791-E252-712D-A1AB-B9B410046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0DC8AA-F622-8849-2C27-D1D7205275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BE1DD8-E86B-B4A4-0FBA-F12E65EB99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Understanding Zacchaeus requires insight into his identity, the social role of tax collectors, and the importance of Jericho in biblical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6404B-84E2-9312-C5A1-73C492AAE5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668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3FA7B-6EE9-BBC9-73F7-D4E5328F9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4F4015-9C12-8F0E-8769-951E4D2C2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1DDE3A-C774-5F0B-FFA0-B5FEE2F9B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Understanding Zacchaeus requires insight into his identity, the social role of tax collectors, and the importance of Jericho in biblical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B7A36-F3AE-0E0D-2C12-1612A8A1BF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917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2CB2C-63A9-EC15-BC75-9608DB64A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C85BD6-67AA-80D1-D490-96ED5D5995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FA0A25-F2F4-7E3B-44B1-0887D46810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Understanding Zacchaeus requires insight into his identity, the social role of tax collectors, and the importance of Jericho in biblical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13E2D-0873-E70C-039B-B6E6072F79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912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53599-223E-7D14-EFB9-1B5EE64B3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A4B00F-9183-34B5-415A-AD0B3E5E33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4C0643-79F4-2F5C-A463-0DFF6A0501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Understanding Zacchaeus requires insight into his identity, the social role of tax collectors, and the importance of Jericho in biblical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3FE2B-CAED-2F28-572D-D0DB4C8252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95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2DE0C-B999-3EA6-5402-43B674465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FFB563-B9CB-B7E9-8064-C8679D95E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C068A6-C233-E4A9-21B5-FD211944A6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Understanding Zacchaeus requires insight into his identity, the social role of tax collectors, and the importance of Jericho in biblical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48FAE-9A59-74D4-0C99-F824C4DA9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092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C5B8F-1DA7-BE90-25BE-35E14E3C7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678AB8-4E18-2878-8D28-98BD77281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600A30-9D04-561F-9262-4425E6D93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Understanding Zacchaeus requires insight into his identity, the social role of tax collectors, and the importance of Jericho in biblical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1DA1B-0C30-6878-A821-97C1266DE3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249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9101E-6F69-FA22-265B-EFA639580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410E6A-17B8-262A-6D64-38445259C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068C63-C3DF-D07E-72C2-3B5B49BC83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Understanding Zacchaeus requires insight into his identity, the social role of tax collectors, and the importance of Jericho in biblical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77682-1BF1-0D6F-7B29-46A7E979D1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414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4B860-CA60-B7C7-EE39-260BB5F39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BDD6EA-B997-B3F2-3650-30D12C3C9C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7453A5-3D58-D477-9C27-581D7C982C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Understanding Zacchaeus requires insight into his identity, the social role of tax collectors, and the importance of Jericho in biblical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EFDF4-2B12-FC45-5461-0FAAF2F8F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04A3F-3A14-4F9A-ACBB-1448029675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558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9317736" cy="4453128"/>
          </a:xfrm>
        </p:spPr>
        <p:txBody>
          <a:bodyPr anchor="t">
            <a:normAutofit/>
          </a:bodyPr>
          <a:lstStyle>
            <a:lvl1pPr algn="l">
              <a:defRPr sz="9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91071A-A69E-4756-A27D-7C7C5F9F32BB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63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2784" y="2423160"/>
            <a:ext cx="5202936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0FBA-2DD9-4488-808B-852669FDC9B7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684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383" y="1012952"/>
            <a:ext cx="4023360" cy="16367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A22E09C-1954-DBFC-E669-2449D22D2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1" y="345109"/>
            <a:ext cx="6714969" cy="6163508"/>
          </a:xfrm>
          <a:custGeom>
            <a:avLst/>
            <a:gdLst>
              <a:gd name="connsiteX0" fmla="*/ 312551 w 6714969"/>
              <a:gd name="connsiteY0" fmla="*/ 0 h 6163508"/>
              <a:gd name="connsiteX1" fmla="*/ 6402418 w 6714969"/>
              <a:gd name="connsiteY1" fmla="*/ 0 h 6163508"/>
              <a:gd name="connsiteX2" fmla="*/ 6714969 w 6714969"/>
              <a:gd name="connsiteY2" fmla="*/ 312551 h 6163508"/>
              <a:gd name="connsiteX3" fmla="*/ 6714969 w 6714969"/>
              <a:gd name="connsiteY3" fmla="*/ 5850957 h 6163508"/>
              <a:gd name="connsiteX4" fmla="*/ 6402418 w 6714969"/>
              <a:gd name="connsiteY4" fmla="*/ 6163508 h 6163508"/>
              <a:gd name="connsiteX5" fmla="*/ 312551 w 6714969"/>
              <a:gd name="connsiteY5" fmla="*/ 6163508 h 6163508"/>
              <a:gd name="connsiteX6" fmla="*/ 0 w 6714969"/>
              <a:gd name="connsiteY6" fmla="*/ 5850957 h 6163508"/>
              <a:gd name="connsiteX7" fmla="*/ 0 w 6714969"/>
              <a:gd name="connsiteY7" fmla="*/ 312551 h 6163508"/>
              <a:gd name="connsiteX8" fmla="*/ 312551 w 6714969"/>
              <a:gd name="connsiteY8" fmla="*/ 0 h 61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4969" h="6163508">
                <a:moveTo>
                  <a:pt x="312551" y="0"/>
                </a:moveTo>
                <a:lnTo>
                  <a:pt x="6402418" y="0"/>
                </a:lnTo>
                <a:cubicBezTo>
                  <a:pt x="6575035" y="0"/>
                  <a:pt x="6714969" y="139934"/>
                  <a:pt x="6714969" y="312551"/>
                </a:cubicBezTo>
                <a:lnTo>
                  <a:pt x="6714969" y="5850957"/>
                </a:lnTo>
                <a:cubicBezTo>
                  <a:pt x="6714969" y="6023574"/>
                  <a:pt x="6575035" y="6163508"/>
                  <a:pt x="6402418" y="6163508"/>
                </a:cubicBezTo>
                <a:lnTo>
                  <a:pt x="312551" y="6163508"/>
                </a:lnTo>
                <a:cubicBezTo>
                  <a:pt x="139934" y="6163508"/>
                  <a:pt x="0" y="6023574"/>
                  <a:pt x="0" y="5850957"/>
                </a:cubicBezTo>
                <a:lnTo>
                  <a:pt x="0" y="312551"/>
                </a:lnTo>
                <a:cubicBezTo>
                  <a:pt x="0" y="139934"/>
                  <a:pt x="139934" y="0"/>
                  <a:pt x="31255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896616"/>
            <a:ext cx="4023360" cy="336499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0FBA-2DD9-4488-808B-852669FDC9B7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26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5A0-3316-4C32-929A-0D0DB97D10BB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4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DD7-305F-4EB9-8736-D791FAF7A4D4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241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40080"/>
            <a:ext cx="11328845" cy="74066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380744"/>
            <a:ext cx="11328844" cy="49011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238A-C249-43B5-82BC-D29F8CAE992A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28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6182-1DDF-4ACE-B05D-D855179AB21D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482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9F24-F3CA-4AD0-8BF8-AB0BBB30EE08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594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2EAA-E00A-40E8-8E99-2669E0367007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974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4032504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080"/>
            <a:ext cx="597103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5030-C135-4A24-944D-06B773D2F2E6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861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19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E6FB-0D10-49C4-88DE-98215C666BA1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21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4427554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D1C923-C708-4EAA-A92A-FF81A8F7DA0D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28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226A48-373B-47E6-1E90-9892366CC9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0"/>
            <a:ext cx="4501152" cy="6172200"/>
          </a:xfrm>
          <a:custGeom>
            <a:avLst/>
            <a:gdLst>
              <a:gd name="connsiteX0" fmla="*/ 332635 w 4501152"/>
              <a:gd name="connsiteY0" fmla="*/ 0 h 6172200"/>
              <a:gd name="connsiteX1" fmla="*/ 4168517 w 4501152"/>
              <a:gd name="connsiteY1" fmla="*/ 0 h 6172200"/>
              <a:gd name="connsiteX2" fmla="*/ 4501152 w 4501152"/>
              <a:gd name="connsiteY2" fmla="*/ 331423 h 6172200"/>
              <a:gd name="connsiteX3" fmla="*/ 4501152 w 4501152"/>
              <a:gd name="connsiteY3" fmla="*/ 5840778 h 6172200"/>
              <a:gd name="connsiteX4" fmla="*/ 4168517 w 4501152"/>
              <a:gd name="connsiteY4" fmla="*/ 6172200 h 6172200"/>
              <a:gd name="connsiteX5" fmla="*/ 332635 w 4501152"/>
              <a:gd name="connsiteY5" fmla="*/ 6172200 h 6172200"/>
              <a:gd name="connsiteX6" fmla="*/ 0 w 4501152"/>
              <a:gd name="connsiteY6" fmla="*/ 5840778 h 6172200"/>
              <a:gd name="connsiteX7" fmla="*/ 0 w 4501152"/>
              <a:gd name="connsiteY7" fmla="*/ 331423 h 6172200"/>
              <a:gd name="connsiteX8" fmla="*/ 332635 w 4501152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1152" h="6172200">
                <a:moveTo>
                  <a:pt x="332635" y="0"/>
                </a:moveTo>
                <a:lnTo>
                  <a:pt x="4168517" y="0"/>
                </a:lnTo>
                <a:cubicBezTo>
                  <a:pt x="4352226" y="0"/>
                  <a:pt x="4501152" y="148383"/>
                  <a:pt x="4501152" y="331423"/>
                </a:cubicBezTo>
                <a:lnTo>
                  <a:pt x="4501152" y="5840778"/>
                </a:lnTo>
                <a:cubicBezTo>
                  <a:pt x="4501152" y="6023817"/>
                  <a:pt x="4352226" y="6172200"/>
                  <a:pt x="4168517" y="6172200"/>
                </a:cubicBezTo>
                <a:lnTo>
                  <a:pt x="332635" y="6172200"/>
                </a:lnTo>
                <a:cubicBezTo>
                  <a:pt x="148926" y="6172200"/>
                  <a:pt x="0" y="6023817"/>
                  <a:pt x="0" y="5840778"/>
                </a:cubicBezTo>
                <a:lnTo>
                  <a:pt x="0" y="331423"/>
                </a:lnTo>
                <a:cubicBezTo>
                  <a:pt x="0" y="148383"/>
                  <a:pt x="148926" y="0"/>
                  <a:pt x="33263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242880F-92D7-4796-B72D-6CF83054BAF5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68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3749-65BA-43BD-B2BF-FF5A4C96AE14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11DC52-D1FD-A255-1A04-7A15A9DE3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3304" y="352327"/>
            <a:ext cx="4495799" cy="6172200"/>
          </a:xfrm>
          <a:custGeom>
            <a:avLst/>
            <a:gdLst>
              <a:gd name="connsiteX0" fmla="*/ 293171 w 4495799"/>
              <a:gd name="connsiteY0" fmla="*/ 0 h 6172200"/>
              <a:gd name="connsiteX1" fmla="*/ 4202628 w 4495799"/>
              <a:gd name="connsiteY1" fmla="*/ 0 h 6172200"/>
              <a:gd name="connsiteX2" fmla="*/ 4495799 w 4495799"/>
              <a:gd name="connsiteY2" fmla="*/ 293171 h 6172200"/>
              <a:gd name="connsiteX3" fmla="*/ 4495799 w 4495799"/>
              <a:gd name="connsiteY3" fmla="*/ 5879029 h 6172200"/>
              <a:gd name="connsiteX4" fmla="*/ 4202628 w 4495799"/>
              <a:gd name="connsiteY4" fmla="*/ 6172200 h 6172200"/>
              <a:gd name="connsiteX5" fmla="*/ 293171 w 4495799"/>
              <a:gd name="connsiteY5" fmla="*/ 6172200 h 6172200"/>
              <a:gd name="connsiteX6" fmla="*/ 0 w 4495799"/>
              <a:gd name="connsiteY6" fmla="*/ 5879029 h 6172200"/>
              <a:gd name="connsiteX7" fmla="*/ 0 w 4495799"/>
              <a:gd name="connsiteY7" fmla="*/ 293171 h 6172200"/>
              <a:gd name="connsiteX8" fmla="*/ 293171 w 4495799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5799" h="6172200">
                <a:moveTo>
                  <a:pt x="293171" y="0"/>
                </a:moveTo>
                <a:lnTo>
                  <a:pt x="4202628" y="0"/>
                </a:lnTo>
                <a:cubicBezTo>
                  <a:pt x="4364542" y="0"/>
                  <a:pt x="4495799" y="131257"/>
                  <a:pt x="4495799" y="293171"/>
                </a:cubicBezTo>
                <a:lnTo>
                  <a:pt x="4495799" y="5879029"/>
                </a:lnTo>
                <a:cubicBezTo>
                  <a:pt x="4495799" y="6040943"/>
                  <a:pt x="4364542" y="6172200"/>
                  <a:pt x="4202628" y="6172200"/>
                </a:cubicBezTo>
                <a:lnTo>
                  <a:pt x="293171" y="6172200"/>
                </a:lnTo>
                <a:cubicBezTo>
                  <a:pt x="131257" y="6172200"/>
                  <a:pt x="0" y="6040943"/>
                  <a:pt x="0" y="5879029"/>
                </a:cubicBezTo>
                <a:lnTo>
                  <a:pt x="0" y="293171"/>
                </a:lnTo>
                <a:cubicBezTo>
                  <a:pt x="0" y="131257"/>
                  <a:pt x="131257" y="0"/>
                  <a:pt x="29317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34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39F8C7-DD74-7177-C2DA-02533B6576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561C12A-E1D5-4BE9-85D9-F221F70F4931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194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DBE6-5750-4902-BDAA-20F546DD8AD7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89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01C4331-C33F-4DC1-AB74-C520A718CE2B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83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4764-83A9-4A81-9507-BED109D81520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672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2C6C9-D30C-4946-92A4-454A5FC69685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127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9CC6-BB04-42D6-AB0C-BAA184663D94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580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B3D66E4-8050-49E4-B8D2-06214BFB7C0A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886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7AEA2F-0823-4BD6-88F7-6D0D98F52C93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70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anchor="t">
            <a:normAutofit/>
          </a:bodyPr>
          <a:lstStyle>
            <a:lvl1pPr algn="l">
              <a:defRPr sz="12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93208"/>
            <a:ext cx="5669280" cy="1161288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61AAA3-5155-4231-8EEA-4F6426D8887B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196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06092A99-204A-46CE-8F70-09D6B2D34877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353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5111854"/>
            <a:ext cx="3739279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5837EDE-723C-6CF6-EB95-3AEDA1F07E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9373" y="320043"/>
            <a:ext cx="11509730" cy="4404825"/>
          </a:xfrm>
          <a:custGeom>
            <a:avLst/>
            <a:gdLst>
              <a:gd name="connsiteX0" fmla="*/ 299132 w 11509730"/>
              <a:gd name="connsiteY0" fmla="*/ 0 h 4404825"/>
              <a:gd name="connsiteX1" fmla="*/ 11210598 w 11509730"/>
              <a:gd name="connsiteY1" fmla="*/ 0 h 4404825"/>
              <a:gd name="connsiteX2" fmla="*/ 11509730 w 11509730"/>
              <a:gd name="connsiteY2" fmla="*/ 299132 h 4404825"/>
              <a:gd name="connsiteX3" fmla="*/ 11509730 w 11509730"/>
              <a:gd name="connsiteY3" fmla="*/ 4105693 h 4404825"/>
              <a:gd name="connsiteX4" fmla="*/ 11210598 w 11509730"/>
              <a:gd name="connsiteY4" fmla="*/ 4404825 h 4404825"/>
              <a:gd name="connsiteX5" fmla="*/ 299132 w 11509730"/>
              <a:gd name="connsiteY5" fmla="*/ 4404825 h 4404825"/>
              <a:gd name="connsiteX6" fmla="*/ 0 w 11509730"/>
              <a:gd name="connsiteY6" fmla="*/ 4105693 h 4404825"/>
              <a:gd name="connsiteX7" fmla="*/ 0 w 11509730"/>
              <a:gd name="connsiteY7" fmla="*/ 299132 h 4404825"/>
              <a:gd name="connsiteX8" fmla="*/ 299132 w 11509730"/>
              <a:gd name="connsiteY8" fmla="*/ 0 h 44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4404825">
                <a:moveTo>
                  <a:pt x="299132" y="0"/>
                </a:moveTo>
                <a:lnTo>
                  <a:pt x="11210598" y="0"/>
                </a:lnTo>
                <a:cubicBezTo>
                  <a:pt x="11375804" y="0"/>
                  <a:pt x="11509730" y="133926"/>
                  <a:pt x="11509730" y="299132"/>
                </a:cubicBezTo>
                <a:lnTo>
                  <a:pt x="11509730" y="4105693"/>
                </a:lnTo>
                <a:cubicBezTo>
                  <a:pt x="11509730" y="4270899"/>
                  <a:pt x="11375804" y="4404825"/>
                  <a:pt x="11210598" y="4404825"/>
                </a:cubicBezTo>
                <a:lnTo>
                  <a:pt x="299132" y="4404825"/>
                </a:lnTo>
                <a:cubicBezTo>
                  <a:pt x="133926" y="4404825"/>
                  <a:pt x="0" y="4270899"/>
                  <a:pt x="0" y="4105693"/>
                </a:cubicBezTo>
                <a:lnTo>
                  <a:pt x="0" y="299132"/>
                </a:lnTo>
                <a:cubicBezTo>
                  <a:pt x="0" y="133926"/>
                  <a:pt x="133926" y="0"/>
                  <a:pt x="299132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9EA3-15DE-451B-A24B-ACC8EA0B6D09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1928" y="5111854"/>
            <a:ext cx="6400800" cy="138988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58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CE7E7D-ED4A-B625-6CB8-4D71682F6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20042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43DB-FCC0-4D52-80F2-173D55390D61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066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A25225-80A2-7139-2A81-39CA926639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067414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38328"/>
          </a:xfrm>
        </p:spPr>
        <p:txBody>
          <a:bodyPr/>
          <a:lstStyle/>
          <a:p>
            <a:fld id="{457C7506-9AD1-49AD-BE44-C83E35401EAD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511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11155680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F6FDB5-F783-3538-287C-754C11C309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768" y="1828800"/>
            <a:ext cx="6176399" cy="4425696"/>
          </a:xfrm>
          <a:custGeom>
            <a:avLst/>
            <a:gdLst>
              <a:gd name="connsiteX0" fmla="*/ 325421 w 6450717"/>
              <a:gd name="connsiteY0" fmla="*/ 0 h 4425696"/>
              <a:gd name="connsiteX1" fmla="*/ 6125296 w 6450717"/>
              <a:gd name="connsiteY1" fmla="*/ 0 h 4425696"/>
              <a:gd name="connsiteX2" fmla="*/ 6450717 w 6450717"/>
              <a:gd name="connsiteY2" fmla="*/ 325421 h 4425696"/>
              <a:gd name="connsiteX3" fmla="*/ 6450717 w 6450717"/>
              <a:gd name="connsiteY3" fmla="*/ 4100275 h 4425696"/>
              <a:gd name="connsiteX4" fmla="*/ 6125296 w 6450717"/>
              <a:gd name="connsiteY4" fmla="*/ 4425696 h 4425696"/>
              <a:gd name="connsiteX5" fmla="*/ 325421 w 6450717"/>
              <a:gd name="connsiteY5" fmla="*/ 4425696 h 4425696"/>
              <a:gd name="connsiteX6" fmla="*/ 0 w 6450717"/>
              <a:gd name="connsiteY6" fmla="*/ 4100275 h 4425696"/>
              <a:gd name="connsiteX7" fmla="*/ 0 w 6450717"/>
              <a:gd name="connsiteY7" fmla="*/ 325421 h 4425696"/>
              <a:gd name="connsiteX8" fmla="*/ 325421 w 6450717"/>
              <a:gd name="connsiteY8" fmla="*/ 0 h 442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0717" h="4425696">
                <a:moveTo>
                  <a:pt x="325421" y="0"/>
                </a:moveTo>
                <a:lnTo>
                  <a:pt x="6125296" y="0"/>
                </a:lnTo>
                <a:cubicBezTo>
                  <a:pt x="6305021" y="0"/>
                  <a:pt x="6450717" y="145696"/>
                  <a:pt x="6450717" y="325421"/>
                </a:cubicBezTo>
                <a:lnTo>
                  <a:pt x="6450717" y="4100275"/>
                </a:lnTo>
                <a:cubicBezTo>
                  <a:pt x="6450717" y="4280000"/>
                  <a:pt x="6305021" y="4425696"/>
                  <a:pt x="6125296" y="4425696"/>
                </a:cubicBezTo>
                <a:lnTo>
                  <a:pt x="325421" y="4425696"/>
                </a:lnTo>
                <a:cubicBezTo>
                  <a:pt x="145696" y="4425696"/>
                  <a:pt x="0" y="4280000"/>
                  <a:pt x="0" y="4100275"/>
                </a:cubicBezTo>
                <a:lnTo>
                  <a:pt x="0" y="325421"/>
                </a:lnTo>
                <a:cubicBezTo>
                  <a:pt x="0" y="145696"/>
                  <a:pt x="145696" y="0"/>
                  <a:pt x="32542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87768" y="1828800"/>
            <a:ext cx="429768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F2A-D949-4DFB-9912-9D6234B797F2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218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F2F272-6D18-7E06-3E9A-D10C5C5021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6"/>
            <a:ext cx="4775158" cy="403904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94C-FF61-4FB6-A5E4-597CB7D69CB6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49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4639E5C-EF58-65A1-C364-F58DE76158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4"/>
            <a:ext cx="3666744" cy="4039044"/>
          </a:xfrm>
          <a:custGeom>
            <a:avLst/>
            <a:gdLst>
              <a:gd name="connsiteX0" fmla="*/ 292716 w 3666744"/>
              <a:gd name="connsiteY0" fmla="*/ 0 h 4039044"/>
              <a:gd name="connsiteX1" fmla="*/ 3374028 w 3666744"/>
              <a:gd name="connsiteY1" fmla="*/ 0 h 4039044"/>
              <a:gd name="connsiteX2" fmla="*/ 3666744 w 3666744"/>
              <a:gd name="connsiteY2" fmla="*/ 292716 h 4039044"/>
              <a:gd name="connsiteX3" fmla="*/ 3666744 w 3666744"/>
              <a:gd name="connsiteY3" fmla="*/ 3746328 h 4039044"/>
              <a:gd name="connsiteX4" fmla="*/ 3374028 w 3666744"/>
              <a:gd name="connsiteY4" fmla="*/ 4039044 h 4039044"/>
              <a:gd name="connsiteX5" fmla="*/ 292716 w 3666744"/>
              <a:gd name="connsiteY5" fmla="*/ 4039044 h 4039044"/>
              <a:gd name="connsiteX6" fmla="*/ 0 w 3666744"/>
              <a:gd name="connsiteY6" fmla="*/ 3746328 h 4039044"/>
              <a:gd name="connsiteX7" fmla="*/ 0 w 3666744"/>
              <a:gd name="connsiteY7" fmla="*/ 292716 h 4039044"/>
              <a:gd name="connsiteX8" fmla="*/ 292716 w 3666744"/>
              <a:gd name="connsiteY8" fmla="*/ 0 h 40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744" h="4039044">
                <a:moveTo>
                  <a:pt x="292716" y="0"/>
                </a:moveTo>
                <a:lnTo>
                  <a:pt x="3374028" y="0"/>
                </a:lnTo>
                <a:cubicBezTo>
                  <a:pt x="3535691" y="0"/>
                  <a:pt x="3666744" y="131053"/>
                  <a:pt x="3666744" y="292716"/>
                </a:cubicBezTo>
                <a:lnTo>
                  <a:pt x="3666744" y="3746328"/>
                </a:lnTo>
                <a:cubicBezTo>
                  <a:pt x="3666744" y="3907991"/>
                  <a:pt x="3535691" y="4039044"/>
                  <a:pt x="3374028" y="4039044"/>
                </a:cubicBezTo>
                <a:lnTo>
                  <a:pt x="292716" y="4039044"/>
                </a:lnTo>
                <a:cubicBezTo>
                  <a:pt x="131053" y="4039044"/>
                  <a:pt x="0" y="3907991"/>
                  <a:pt x="0" y="3746328"/>
                </a:cubicBezTo>
                <a:lnTo>
                  <a:pt x="0" y="292716"/>
                </a:lnTo>
                <a:cubicBezTo>
                  <a:pt x="0" y="131053"/>
                  <a:pt x="131053" y="0"/>
                  <a:pt x="2927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05C6-AA77-4A66-BB27-EE68DDD0D193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1265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>
            <a:normAutofit/>
          </a:bodyPr>
          <a:lstStyle>
            <a:lvl1pPr algn="ctr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5DF3-EEC7-45DF-A943-3E12702079E5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5" y="4989044"/>
            <a:ext cx="11201399" cy="12252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ctr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ctr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ctr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ctr">
              <a:buNone/>
              <a:defRPr sz="14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7217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>
            <a:normAutofit/>
          </a:bodyPr>
          <a:lstStyle>
            <a:lvl1pPr algn="ctr">
              <a:defRPr sz="27800"/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EAFF-A363-4554-A2A5-F61FABD0CE04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6" y="4989044"/>
            <a:ext cx="11201400" cy="1225296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228600" indent="0" algn="ctr">
              <a:buNone/>
              <a:defRPr sz="24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1800"/>
            </a:lvl4pPr>
            <a:lvl5pPr marL="9144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4170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603504"/>
            <a:ext cx="11201400" cy="4206240"/>
          </a:xfrm>
        </p:spPr>
        <p:txBody>
          <a:bodyPr>
            <a:normAutofit/>
          </a:bodyPr>
          <a:lstStyle>
            <a:lvl1pPr algn="l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7950-0717-4110-9557-F08D8A545BF8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4809744"/>
            <a:ext cx="5897880" cy="135331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l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l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l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l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2645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94E042F-6826-4E41-A6B0-8BF606E4151E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087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1F94A-833D-4D19-8ACB-52DAEF08569A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21255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1823376"/>
            <a:ext cx="9198864" cy="2875175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3A70-5484-4418-A739-7B973E09E7E8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5276088"/>
            <a:ext cx="9198864" cy="466344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28600" indent="0">
              <a:buNone/>
              <a:defRPr sz="20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 marL="45720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 marL="685800" indent="0">
              <a:buNone/>
              <a:defRPr sz="16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 marL="914400" indent="0">
              <a:buNone/>
              <a:defRPr sz="14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3001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A9563B-AAD5-FEB6-A529-82D8BF95E524}"/>
              </a:ext>
            </a:extLst>
          </p:cNvPr>
          <p:cNvSpPr/>
          <p:nvPr userDrawn="1"/>
        </p:nvSpPr>
        <p:spPr>
          <a:xfrm>
            <a:off x="806386" y="760151"/>
            <a:ext cx="10579222" cy="5337698"/>
          </a:xfrm>
          <a:prstGeom prst="roundRect">
            <a:avLst>
              <a:gd name="adj" fmla="val 6093"/>
            </a:avLst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2092751"/>
            <a:ext cx="8695944" cy="212810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60C-742D-4508-821A-E36FD033CDBF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5120640"/>
            <a:ext cx="8695944" cy="6217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dirty="0"/>
            </a:lvl1pPr>
            <a:lvl2pPr marL="228600" indent="0">
              <a:buNone/>
              <a:defRPr lang="en-US" b="1" dirty="0"/>
            </a:lvl2pPr>
            <a:lvl3pPr marL="457200" indent="0">
              <a:buNone/>
              <a:defRPr lang="en-US" b="1" dirty="0"/>
            </a:lvl3pPr>
            <a:lvl4pPr marL="685800" indent="0">
              <a:buNone/>
              <a:defRPr lang="en-US" b="1" dirty="0"/>
            </a:lvl4pPr>
            <a:lvl5pPr marL="914400" indent="0">
              <a:buNone/>
              <a:defRPr lang="en-US" b="1" dirty="0"/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0098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438912"/>
            <a:ext cx="9619488" cy="452628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E0D0A5-9A76-413F-B8E0-5A45841D7E46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320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1179576"/>
            <a:ext cx="9317736" cy="378561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0AF003-CBE1-47D7-BB91-14D8E3A57039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03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25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24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EC48-96C8-40C8-BC32-68BFC261013A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0519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88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9F91-8FDB-4AB3-84FB-6B8E68AF702B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6034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D436-D43A-4662-BADB-33E2F793B997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6706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9DBE-31FF-4D71-B719-92EBAC3193CE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6903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576B-5432-44C5-AE72-B8C78722FE99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3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anchor="t">
            <a:normAutofit/>
          </a:bodyPr>
          <a:lstStyle>
            <a:lvl1pPr algn="l">
              <a:defRPr sz="5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1348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3E408205-B154-4943-AEBC-86E16421E5DB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34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DACA751-BBB2-3E33-EA6C-54B4A7F68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342901"/>
            <a:ext cx="6785782" cy="6172198"/>
          </a:xfrm>
          <a:custGeom>
            <a:avLst/>
            <a:gdLst>
              <a:gd name="connsiteX0" fmla="*/ 264355 w 6785782"/>
              <a:gd name="connsiteY0" fmla="*/ 0 h 6172198"/>
              <a:gd name="connsiteX1" fmla="*/ 6521427 w 6785782"/>
              <a:gd name="connsiteY1" fmla="*/ 0 h 6172198"/>
              <a:gd name="connsiteX2" fmla="*/ 6785782 w 6785782"/>
              <a:gd name="connsiteY2" fmla="*/ 264355 h 6172198"/>
              <a:gd name="connsiteX3" fmla="*/ 6785782 w 6785782"/>
              <a:gd name="connsiteY3" fmla="*/ 5907843 h 6172198"/>
              <a:gd name="connsiteX4" fmla="*/ 6521427 w 6785782"/>
              <a:gd name="connsiteY4" fmla="*/ 6172198 h 6172198"/>
              <a:gd name="connsiteX5" fmla="*/ 264355 w 6785782"/>
              <a:gd name="connsiteY5" fmla="*/ 6172198 h 6172198"/>
              <a:gd name="connsiteX6" fmla="*/ 0 w 6785782"/>
              <a:gd name="connsiteY6" fmla="*/ 5907843 h 6172198"/>
              <a:gd name="connsiteX7" fmla="*/ 0 w 6785782"/>
              <a:gd name="connsiteY7" fmla="*/ 264355 h 6172198"/>
              <a:gd name="connsiteX8" fmla="*/ 264355 w 6785782"/>
              <a:gd name="connsiteY8" fmla="*/ 0 h 617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5782" h="6172198">
                <a:moveTo>
                  <a:pt x="264355" y="0"/>
                </a:moveTo>
                <a:lnTo>
                  <a:pt x="6521427" y="0"/>
                </a:lnTo>
                <a:cubicBezTo>
                  <a:pt x="6667426" y="0"/>
                  <a:pt x="6785782" y="118356"/>
                  <a:pt x="6785782" y="264355"/>
                </a:cubicBezTo>
                <a:lnTo>
                  <a:pt x="6785782" y="5907843"/>
                </a:lnTo>
                <a:cubicBezTo>
                  <a:pt x="6785782" y="6053842"/>
                  <a:pt x="6667426" y="6172198"/>
                  <a:pt x="6521427" y="6172198"/>
                </a:cubicBezTo>
                <a:lnTo>
                  <a:pt x="264355" y="6172198"/>
                </a:lnTo>
                <a:cubicBezTo>
                  <a:pt x="118356" y="6172198"/>
                  <a:pt x="0" y="6053842"/>
                  <a:pt x="0" y="5907843"/>
                </a:cubicBezTo>
                <a:lnTo>
                  <a:pt x="0" y="264355"/>
                </a:lnTo>
                <a:cubicBezTo>
                  <a:pt x="0" y="118356"/>
                  <a:pt x="118356" y="0"/>
                  <a:pt x="26435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66CE1-0051-42BD-BBD3-CB4EC65FC51D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928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4B75-5BA7-423E-A6AE-B3781CB72AA9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5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7370064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7370064" cy="22311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1F7B-2472-4057-932A-A13696216B5F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462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anchor="t">
            <a:norm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BD144122-2A67-493C-895E-2682608B0F6A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F28510C-0939-D915-FCC8-7D8AD44757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7247" y="342900"/>
            <a:ext cx="5334000" cy="6172200"/>
          </a:xfrm>
          <a:custGeom>
            <a:avLst/>
            <a:gdLst>
              <a:gd name="connsiteX0" fmla="*/ 305905 w 5334000"/>
              <a:gd name="connsiteY0" fmla="*/ 0 h 6172200"/>
              <a:gd name="connsiteX1" fmla="*/ 5028095 w 5334000"/>
              <a:gd name="connsiteY1" fmla="*/ 0 h 6172200"/>
              <a:gd name="connsiteX2" fmla="*/ 5334000 w 5334000"/>
              <a:gd name="connsiteY2" fmla="*/ 305905 h 6172200"/>
              <a:gd name="connsiteX3" fmla="*/ 5334000 w 5334000"/>
              <a:gd name="connsiteY3" fmla="*/ 5866295 h 6172200"/>
              <a:gd name="connsiteX4" fmla="*/ 5028095 w 5334000"/>
              <a:gd name="connsiteY4" fmla="*/ 6172200 h 6172200"/>
              <a:gd name="connsiteX5" fmla="*/ 305905 w 5334000"/>
              <a:gd name="connsiteY5" fmla="*/ 6172200 h 6172200"/>
              <a:gd name="connsiteX6" fmla="*/ 0 w 5334000"/>
              <a:gd name="connsiteY6" fmla="*/ 5866295 h 6172200"/>
              <a:gd name="connsiteX7" fmla="*/ 0 w 5334000"/>
              <a:gd name="connsiteY7" fmla="*/ 305905 h 6172200"/>
              <a:gd name="connsiteX8" fmla="*/ 305905 w 53340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6172200">
                <a:moveTo>
                  <a:pt x="305905" y="0"/>
                </a:moveTo>
                <a:lnTo>
                  <a:pt x="5028095" y="0"/>
                </a:lnTo>
                <a:cubicBezTo>
                  <a:pt x="5197042" y="0"/>
                  <a:pt x="5334000" y="136958"/>
                  <a:pt x="5334000" y="305905"/>
                </a:cubicBezTo>
                <a:lnTo>
                  <a:pt x="5334000" y="5866295"/>
                </a:lnTo>
                <a:cubicBezTo>
                  <a:pt x="5334000" y="6035242"/>
                  <a:pt x="5197042" y="6172200"/>
                  <a:pt x="5028095" y="6172200"/>
                </a:cubicBezTo>
                <a:lnTo>
                  <a:pt x="305905" y="6172200"/>
                </a:lnTo>
                <a:cubicBezTo>
                  <a:pt x="136958" y="6172200"/>
                  <a:pt x="0" y="6035242"/>
                  <a:pt x="0" y="5866295"/>
                </a:cubicBezTo>
                <a:lnTo>
                  <a:pt x="0" y="305905"/>
                </a:lnTo>
                <a:cubicBezTo>
                  <a:pt x="0" y="136958"/>
                  <a:pt x="136958" y="0"/>
                  <a:pt x="30590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6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7472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486A74E5-A9C0-4E5C-851E-13F6D920EA1A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546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88DBF3-F598-4A31-8E9B-511F7F0D5E47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158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8DBF3-F598-4A31-8E9B-511F7F0D5E47}" type="datetime1">
              <a:rPr lang="en-US" smtClean="0"/>
              <a:pPr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26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519672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8A7B9ABC-2BDA-432C-8D53-84813DB6E36F}" type="datetime1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536" y="6519672"/>
            <a:ext cx="264261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20" y="6519672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578E5A-2227-CB88-4596-5F8544D9A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6C98B17-D6D1-0FD8-2FDA-05E9ACC0B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DE069-91D0-8EEE-A6BB-BC33556D39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9" r="-1" b="19432"/>
          <a:stretch>
            <a:fillRect/>
          </a:stretch>
        </p:blipFill>
        <p:spPr>
          <a:xfrm>
            <a:off x="4547937" y="-5"/>
            <a:ext cx="7644062" cy="368140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3D4B4B-A542-BB8D-2EA3-BF5D086E4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7" r="-1" b="3568"/>
          <a:stretch>
            <a:fillRect/>
          </a:stretch>
        </p:blipFill>
        <p:spPr>
          <a:xfrm>
            <a:off x="4547938" y="3681409"/>
            <a:ext cx="7644062" cy="3176595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F908C1-031B-8F8E-5FB0-A7F8AFAC0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D8064C8-A53D-940B-3DC2-6D2A115E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Epiphany:</a:t>
            </a:r>
            <a:b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Clues. </a:t>
            </a:r>
            <a:b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Dots. &amp; </a:t>
            </a:r>
            <a:r>
              <a:rPr lang="en-US" sz="50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true </a:t>
            </a:r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Light.</a:t>
            </a:r>
            <a:endParaRPr lang="en-US" sz="5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US" sz="5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C47A71-1804-6455-F3D1-187852778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181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71FECA-3DF2-2EB1-0EA6-1ED301815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C1F3945-AB6F-BDC7-E36E-E2C4166BA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12A5E1-4C8D-5BB8-5E0E-C4124F496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" b="520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8BE1A-0309-3CAF-F332-F81CDB5F9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7" r="-1" b="3568"/>
          <a:stretch>
            <a:fillRect/>
          </a:stretch>
        </p:blipFill>
        <p:spPr>
          <a:xfrm>
            <a:off x="4547938" y="3681409"/>
            <a:ext cx="7644062" cy="3176595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158F26-3585-4471-DC65-D51C1498F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E57CD4D-275F-9833-0E68-3B8847DCF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Epiphany:</a:t>
            </a:r>
            <a:b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Dots. </a:t>
            </a:r>
            <a:b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5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589927-9C12-8061-C595-70B7A3A03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BAE7E7A-90C8-9476-15B1-3BFC8A2D559D}"/>
              </a:ext>
            </a:extLst>
          </p:cNvPr>
          <p:cNvSpPr txBox="1">
            <a:spLocks/>
          </p:cNvSpPr>
          <p:nvPr/>
        </p:nvSpPr>
        <p:spPr>
          <a:xfrm>
            <a:off x="816734" y="3681401"/>
            <a:ext cx="8602014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Connecting the Dots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that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lead </a:t>
            </a:r>
            <a:r>
              <a:rPr lang="en-US" sz="5000" b="1" dirty="0">
                <a:solidFill>
                  <a:prstClr val="white"/>
                </a:solidFill>
                <a:latin typeface="Neue Haas Grotesk Text Pro"/>
              </a:rPr>
              <a:t>us to </a:t>
            </a:r>
            <a:r>
              <a:rPr lang="en-US" sz="5000" b="1" i="1" dirty="0">
                <a:solidFill>
                  <a:prstClr val="white"/>
                </a:solidFill>
                <a:latin typeface="Neue Haas Grotesk Text Pro"/>
              </a:rPr>
              <a:t>our</a:t>
            </a:r>
            <a:r>
              <a:rPr lang="en-US" sz="5000" b="1" dirty="0">
                <a:solidFill>
                  <a:prstClr val="white"/>
                </a:solidFill>
                <a:latin typeface="Neue Haas Grotesk Text Pro"/>
              </a:rPr>
              <a:t> Home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7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1B174-C3D1-19B0-6249-0D5388BA8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561C09C-92FE-910F-6B58-0107566D9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i="1" kern="1200">
                <a:latin typeface="+mj-lt"/>
                <a:ea typeface="+mj-ea"/>
                <a:cs typeface="+mj-cs"/>
              </a:rPr>
              <a:t>to</a:t>
            </a:r>
            <a:r>
              <a:rPr lang="en-US" b="0" kern="1200">
                <a:latin typeface="+mj-lt"/>
                <a:ea typeface="+mj-ea"/>
                <a:cs typeface="+mj-cs"/>
              </a:rPr>
              <a:t> Connect</a:t>
            </a:r>
            <a:br>
              <a:rPr lang="en-US" b="0" kern="1200">
                <a:latin typeface="+mj-lt"/>
                <a:ea typeface="+mj-ea"/>
                <a:cs typeface="+mj-cs"/>
              </a:rPr>
            </a:br>
            <a:r>
              <a:rPr lang="en-US" b="0" kern="1200">
                <a:latin typeface="+mj-lt"/>
                <a:ea typeface="+mj-ea"/>
                <a:cs typeface="+mj-cs"/>
              </a:rPr>
              <a:t>the</a:t>
            </a:r>
            <a:r>
              <a:rPr lang="en-US" b="0" i="1" kern="1200">
                <a:latin typeface="+mj-lt"/>
                <a:ea typeface="+mj-ea"/>
                <a:cs typeface="+mj-cs"/>
              </a:rPr>
              <a:t> D</a:t>
            </a:r>
            <a:r>
              <a:rPr lang="en-US" b="0" kern="1200">
                <a:latin typeface="+mj-lt"/>
                <a:ea typeface="+mj-ea"/>
                <a:cs typeface="+mj-cs"/>
              </a:rPr>
              <a:t>ots!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40C1AB-78BF-59C6-CCBB-A97DB5DBCDAC}"/>
              </a:ext>
            </a:extLst>
          </p:cNvPr>
          <p:cNvSpPr txBox="1"/>
          <p:nvPr/>
        </p:nvSpPr>
        <p:spPr>
          <a:xfrm>
            <a:off x="7269480" y="2286000"/>
            <a:ext cx="4206240" cy="39684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marR="0" lvl="0" fontAlgn="auto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QUESTION: </a:t>
            </a:r>
          </a:p>
          <a:p>
            <a:pPr lvl="0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defRPr/>
            </a:pP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What if we have seen the star but misconnected the dots – hence ending up in a palace as opposed to </a:t>
            </a:r>
            <a:r>
              <a:rPr lang="en-US" sz="2400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His</a:t>
            </a:r>
            <a:r>
              <a: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presence. </a:t>
            </a:r>
          </a:p>
          <a:p>
            <a:pPr lvl="0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defRPr/>
            </a:pPr>
            <a:r>
              <a:rPr lang="en-US" sz="24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Are we distracted by those we meet along the way or are we determined to crack 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F7C9DE-530D-4398-815A-3C53C2D44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18548"/>
          <a:stretch/>
        </p:blipFill>
        <p:spPr>
          <a:xfrm>
            <a:off x="347472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76601916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3CC36-F3A1-0A70-469A-8F7B614B3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C97BF89-565A-2957-4225-0E33A1025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i="1" kern="1200">
                <a:latin typeface="+mj-lt"/>
                <a:ea typeface="+mj-ea"/>
                <a:cs typeface="+mj-cs"/>
              </a:rPr>
              <a:t>to</a:t>
            </a:r>
            <a:r>
              <a:rPr lang="en-US" b="0" kern="1200">
                <a:latin typeface="+mj-lt"/>
                <a:ea typeface="+mj-ea"/>
                <a:cs typeface="+mj-cs"/>
              </a:rPr>
              <a:t> Connect</a:t>
            </a:r>
            <a:br>
              <a:rPr lang="en-US" b="0" kern="1200">
                <a:latin typeface="+mj-lt"/>
                <a:ea typeface="+mj-ea"/>
                <a:cs typeface="+mj-cs"/>
              </a:rPr>
            </a:br>
            <a:r>
              <a:rPr lang="en-US" b="0" kern="1200">
                <a:latin typeface="+mj-lt"/>
                <a:ea typeface="+mj-ea"/>
                <a:cs typeface="+mj-cs"/>
              </a:rPr>
              <a:t>the</a:t>
            </a:r>
            <a:r>
              <a:rPr lang="en-US" b="0" i="1" kern="1200">
                <a:latin typeface="+mj-lt"/>
                <a:ea typeface="+mj-ea"/>
                <a:cs typeface="+mj-cs"/>
              </a:rPr>
              <a:t> D</a:t>
            </a:r>
            <a:r>
              <a:rPr lang="en-US" b="0" kern="1200">
                <a:latin typeface="+mj-lt"/>
                <a:ea typeface="+mj-ea"/>
                <a:cs typeface="+mj-cs"/>
              </a:rPr>
              <a:t>ots!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D71D5-291B-2D65-C054-FC65AC49EE42}"/>
              </a:ext>
            </a:extLst>
          </p:cNvPr>
          <p:cNvSpPr txBox="1"/>
          <p:nvPr/>
        </p:nvSpPr>
        <p:spPr>
          <a:xfrm>
            <a:off x="429767" y="2276856"/>
            <a:ext cx="4480560" cy="4041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Challenge: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Are you waiting to have all the answers before getting on your way?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C8A11F-E98B-653A-C03E-DDE18C765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2" r="22092"/>
          <a:stretch/>
        </p:blipFill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23611386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3EF0B-20AC-0AEC-2E3F-5AF4BDF8D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2A64F6D-9B74-4D4D-4B1C-EBD91F8D8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i="1" kern="1200">
                <a:latin typeface="+mj-lt"/>
                <a:ea typeface="+mj-ea"/>
                <a:cs typeface="+mj-cs"/>
              </a:rPr>
              <a:t>to</a:t>
            </a:r>
            <a:r>
              <a:rPr lang="en-US" b="0" kern="1200">
                <a:latin typeface="+mj-lt"/>
                <a:ea typeface="+mj-ea"/>
                <a:cs typeface="+mj-cs"/>
              </a:rPr>
              <a:t> Connect</a:t>
            </a:r>
            <a:br>
              <a:rPr lang="en-US" b="0" kern="1200">
                <a:latin typeface="+mj-lt"/>
                <a:ea typeface="+mj-ea"/>
                <a:cs typeface="+mj-cs"/>
              </a:rPr>
            </a:br>
            <a:r>
              <a:rPr lang="en-US" b="0" kern="1200">
                <a:latin typeface="+mj-lt"/>
                <a:ea typeface="+mj-ea"/>
                <a:cs typeface="+mj-cs"/>
              </a:rPr>
              <a:t>the</a:t>
            </a:r>
            <a:r>
              <a:rPr lang="en-US" b="0" i="1" kern="1200">
                <a:latin typeface="+mj-lt"/>
                <a:ea typeface="+mj-ea"/>
                <a:cs typeface="+mj-cs"/>
              </a:rPr>
              <a:t> D</a:t>
            </a:r>
            <a:r>
              <a:rPr lang="en-US" b="0" kern="1200">
                <a:latin typeface="+mj-lt"/>
                <a:ea typeface="+mj-ea"/>
                <a:cs typeface="+mj-cs"/>
              </a:rPr>
              <a:t>ots!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2AFDD0-5992-3B16-A95D-591F2C8D9E5B}"/>
              </a:ext>
            </a:extLst>
          </p:cNvPr>
          <p:cNvSpPr txBox="1"/>
          <p:nvPr/>
        </p:nvSpPr>
        <p:spPr>
          <a:xfrm>
            <a:off x="429767" y="2276856"/>
            <a:ext cx="4480560" cy="4041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Challenge: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Which palaces have we ended up visiting hoping to find the King?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Stadium? </a:t>
            </a:r>
            <a:r>
              <a:rPr lang="en-US" sz="2000" b="1" dirty="0">
                <a:solidFill>
                  <a:srgbClr val="131313"/>
                </a:solidFill>
                <a:latin typeface="Neue Haas Grotesk Text Pro"/>
              </a:rPr>
              <a:t>Work?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Pub?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B9A74-C87A-F982-B22C-9BDEE4301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r="16869"/>
          <a:stretch/>
        </p:blipFill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98852426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CFF25-5159-E72D-F841-DC4FE0253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C11314-C8E5-C045-04FA-1B3907B28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i="1" kern="1200">
                <a:latin typeface="+mj-lt"/>
                <a:ea typeface="+mj-ea"/>
                <a:cs typeface="+mj-cs"/>
              </a:rPr>
              <a:t>to</a:t>
            </a:r>
            <a:r>
              <a:rPr lang="en-US" b="0" kern="1200">
                <a:latin typeface="+mj-lt"/>
                <a:ea typeface="+mj-ea"/>
                <a:cs typeface="+mj-cs"/>
              </a:rPr>
              <a:t> Connect</a:t>
            </a:r>
            <a:br>
              <a:rPr lang="en-US" b="0" kern="1200">
                <a:latin typeface="+mj-lt"/>
                <a:ea typeface="+mj-ea"/>
                <a:cs typeface="+mj-cs"/>
              </a:rPr>
            </a:br>
            <a:r>
              <a:rPr lang="en-US" b="0" kern="1200">
                <a:latin typeface="+mj-lt"/>
                <a:ea typeface="+mj-ea"/>
                <a:cs typeface="+mj-cs"/>
              </a:rPr>
              <a:t>the</a:t>
            </a:r>
            <a:r>
              <a:rPr lang="en-US" b="0" i="1" kern="1200">
                <a:latin typeface="+mj-lt"/>
                <a:ea typeface="+mj-ea"/>
                <a:cs typeface="+mj-cs"/>
              </a:rPr>
              <a:t> D</a:t>
            </a:r>
            <a:r>
              <a:rPr lang="en-US" b="0" kern="1200">
                <a:latin typeface="+mj-lt"/>
                <a:ea typeface="+mj-ea"/>
                <a:cs typeface="+mj-cs"/>
              </a:rPr>
              <a:t>ots!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AEC97-7863-BF59-605A-A9F3AAE16233}"/>
              </a:ext>
            </a:extLst>
          </p:cNvPr>
          <p:cNvSpPr txBox="1"/>
          <p:nvPr/>
        </p:nvSpPr>
        <p:spPr>
          <a:xfrm>
            <a:off x="429767" y="2276856"/>
            <a:ext cx="4480560" cy="4041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When you successfully connected the dots, where did you find Him?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CFD56-BA71-2F04-B81D-235121D20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r="20638"/>
          <a:stretch/>
        </p:blipFill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91750796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0FC34-53D9-1608-0EDC-73F2957FE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E95687B-6666-8E05-CB5D-492BD04D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i="1" kern="1200">
                <a:latin typeface="+mj-lt"/>
                <a:ea typeface="+mj-ea"/>
                <a:cs typeface="+mj-cs"/>
              </a:rPr>
              <a:t>to</a:t>
            </a:r>
            <a:r>
              <a:rPr lang="en-US" b="0" kern="1200">
                <a:latin typeface="+mj-lt"/>
                <a:ea typeface="+mj-ea"/>
                <a:cs typeface="+mj-cs"/>
              </a:rPr>
              <a:t> Connect</a:t>
            </a:r>
            <a:br>
              <a:rPr lang="en-US" b="0" kern="1200">
                <a:latin typeface="+mj-lt"/>
                <a:ea typeface="+mj-ea"/>
                <a:cs typeface="+mj-cs"/>
              </a:rPr>
            </a:br>
            <a:r>
              <a:rPr lang="en-US" b="0" kern="1200">
                <a:latin typeface="+mj-lt"/>
                <a:ea typeface="+mj-ea"/>
                <a:cs typeface="+mj-cs"/>
              </a:rPr>
              <a:t>the</a:t>
            </a:r>
            <a:r>
              <a:rPr lang="en-US" b="0" i="1" kern="1200">
                <a:latin typeface="+mj-lt"/>
                <a:ea typeface="+mj-ea"/>
                <a:cs typeface="+mj-cs"/>
              </a:rPr>
              <a:t> D</a:t>
            </a:r>
            <a:r>
              <a:rPr lang="en-US" b="0" kern="1200">
                <a:latin typeface="+mj-lt"/>
                <a:ea typeface="+mj-ea"/>
                <a:cs typeface="+mj-cs"/>
              </a:rPr>
              <a:t>ots!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4A9C38-419D-15E0-F850-8BC6C8AA6A3D}"/>
              </a:ext>
            </a:extLst>
          </p:cNvPr>
          <p:cNvSpPr txBox="1"/>
          <p:nvPr/>
        </p:nvSpPr>
        <p:spPr>
          <a:xfrm>
            <a:off x="429767" y="2276856"/>
            <a:ext cx="4480560" cy="4041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The Connection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!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When you successfully connected the dots, where did you find Him?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D75C2-ADC2-2436-32DE-882FA8BFA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5" r="19655"/>
          <a:stretch/>
        </p:blipFill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51108764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2E8667-102B-BEAB-2D1E-995D8E1C1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54D945-9330-F037-BCF6-981F822D1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F7B998-0CBA-2C82-FA21-98D641A0C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" b="5845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D7B8DE-F8A5-4399-F2A8-8AB23F4A8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7" r="-1" b="3568"/>
          <a:stretch>
            <a:fillRect/>
          </a:stretch>
        </p:blipFill>
        <p:spPr>
          <a:xfrm>
            <a:off x="4547938" y="3681409"/>
            <a:ext cx="7644062" cy="3176595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A5436B-C377-9F3B-74CC-5D5048F11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F7DBA9F-9FA5-CE19-96B0-00D1026ED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Epiphany:</a:t>
            </a:r>
            <a:b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Light. </a:t>
            </a:r>
            <a:b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5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BCF5B4-B7C2-96D7-0C45-C4EB9A389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44172EF-7DC4-368F-B259-8A9A0DC96F2C}"/>
              </a:ext>
            </a:extLst>
          </p:cNvPr>
          <p:cNvSpPr txBox="1">
            <a:spLocks/>
          </p:cNvSpPr>
          <p:nvPr/>
        </p:nvSpPr>
        <p:spPr>
          <a:xfrm>
            <a:off x="816734" y="3681401"/>
            <a:ext cx="10537066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Those 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in </a:t>
            </a:r>
            <a:r>
              <a:rPr kumimoji="0" lang="en-US" sz="5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the</a:t>
            </a:r>
            <a:r>
              <a:rPr kumimoji="0" lang="en-US" sz="5000" b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 Shadow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i="1" noProof="0" dirty="0">
                <a:solidFill>
                  <a:prstClr val="white"/>
                </a:solidFill>
                <a:latin typeface="Neue Haas Grotesk Text Pro"/>
              </a:rPr>
              <a:t>of</a:t>
            </a: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  </a:t>
            </a:r>
            <a:r>
              <a:rPr lang="en-US" sz="5000" b="1" noProof="0" dirty="0">
                <a:solidFill>
                  <a:prstClr val="white"/>
                </a:solidFill>
                <a:latin typeface="Neue Haas Grotesk Text Pro"/>
              </a:rPr>
              <a:t>de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ath, LIGHT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 has dawned!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62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C6731-A30C-F7DC-DFB1-A5FB702EB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F60D7B-D4A2-5F45-A168-372A48D14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16627"/>
          <a:stretch/>
        </p:blipFill>
        <p:spPr>
          <a:xfrm>
            <a:off x="8327137" y="3402713"/>
            <a:ext cx="3731425" cy="3156207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CA83B4-573E-41D6-E24E-7F70ADC26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r="13924"/>
          <a:stretch/>
        </p:blipFill>
        <p:spPr>
          <a:xfrm>
            <a:off x="8261721" y="357355"/>
            <a:ext cx="3714750" cy="286180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12780B-4178-A333-0428-520B49C13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3" r="17023"/>
          <a:stretch/>
        </p:blipFill>
        <p:spPr>
          <a:xfrm>
            <a:off x="553915" y="3429000"/>
            <a:ext cx="3497394" cy="2934079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2CA97-4936-5D59-55EB-CBE2CA601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4" r="16904"/>
          <a:stretch/>
        </p:blipFill>
        <p:spPr>
          <a:xfrm>
            <a:off x="4425943" y="3440586"/>
            <a:ext cx="3421994" cy="3021535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89A7C68-562A-AEA2-1247-244A0A9593A3}"/>
              </a:ext>
            </a:extLst>
          </p:cNvPr>
          <p:cNvSpPr txBox="1">
            <a:spLocks/>
          </p:cNvSpPr>
          <p:nvPr/>
        </p:nvSpPr>
        <p:spPr>
          <a:xfrm>
            <a:off x="645992" y="1483018"/>
            <a:ext cx="1981948" cy="19196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to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 Reveal</a:t>
            </a:r>
            <a:b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the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 L</a:t>
            </a:r>
            <a:r>
              <a:rPr kumimoji="0" lang="en-GB" sz="3200" b="1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ight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Neue Haas Grotesk Text Pro"/>
              <a:ea typeface="+mj-ea"/>
              <a:cs typeface="+mj-cs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1A56C9A-4C7E-D080-B424-51BFDD57428A}"/>
              </a:ext>
            </a:extLst>
          </p:cNvPr>
          <p:cNvSpPr txBox="1">
            <a:spLocks/>
          </p:cNvSpPr>
          <p:nvPr/>
        </p:nvSpPr>
        <p:spPr>
          <a:xfrm>
            <a:off x="414477" y="494921"/>
            <a:ext cx="3275456" cy="14538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3. LIGHT.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Neue Haas Grotesk Text Pro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3542601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5FF44-F078-D501-8ECD-9CEC2A549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D2FCC51-99A7-210F-B3EC-D50BC67C7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i="1" kern="1200">
                <a:latin typeface="+mj-lt"/>
                <a:ea typeface="+mj-ea"/>
                <a:cs typeface="+mj-cs"/>
              </a:rPr>
              <a:t>to</a:t>
            </a:r>
            <a:r>
              <a:rPr lang="en-US" b="0" kern="1200">
                <a:latin typeface="+mj-lt"/>
                <a:ea typeface="+mj-ea"/>
                <a:cs typeface="+mj-cs"/>
              </a:rPr>
              <a:t> Reveal</a:t>
            </a:r>
            <a:br>
              <a:rPr lang="en-US" b="0" kern="1200">
                <a:latin typeface="+mj-lt"/>
                <a:ea typeface="+mj-ea"/>
                <a:cs typeface="+mj-cs"/>
              </a:rPr>
            </a:br>
            <a:r>
              <a:rPr lang="en-US" b="0" kern="1200">
                <a:latin typeface="+mj-lt"/>
                <a:ea typeface="+mj-ea"/>
                <a:cs typeface="+mj-cs"/>
              </a:rPr>
              <a:t>the</a:t>
            </a:r>
            <a:r>
              <a:rPr lang="en-US" b="0" i="1" kern="1200">
                <a:latin typeface="+mj-lt"/>
                <a:ea typeface="+mj-ea"/>
                <a:cs typeface="+mj-cs"/>
              </a:rPr>
              <a:t> L</a:t>
            </a:r>
            <a:r>
              <a:rPr lang="en-US" b="0" kern="1200">
                <a:latin typeface="+mj-lt"/>
                <a:ea typeface="+mj-ea"/>
                <a:cs typeface="+mj-cs"/>
              </a:rPr>
              <a:t>ight!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612EBD-B635-1C4B-357E-5B117006F314}"/>
              </a:ext>
            </a:extLst>
          </p:cNvPr>
          <p:cNvSpPr txBox="1"/>
          <p:nvPr/>
        </p:nvSpPr>
        <p:spPr>
          <a:xfrm>
            <a:off x="429768" y="2297151"/>
            <a:ext cx="4206240" cy="39573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R="0" lvl="0" fontAlgn="auto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QUESTION: </a:t>
            </a:r>
          </a:p>
          <a:p>
            <a:pPr marR="0" lvl="0" fontAlgn="auto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Could revealing the Light also bring enmity because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true L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ight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exposes the deeds of darkness.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CC47B-ADE2-853A-9103-EA7F2A2A0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8" r="21488"/>
          <a:stretch/>
        </p:blipFill>
        <p:spPr>
          <a:xfrm>
            <a:off x="5591348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43124865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971ED-4879-7FAB-9364-32DDCC5BC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92F9B09-9F1A-F783-9C10-2A76E5CF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i="1" kern="1200" dirty="0">
                <a:latin typeface="+mj-lt"/>
                <a:ea typeface="+mj-ea"/>
                <a:cs typeface="+mj-cs"/>
              </a:rPr>
              <a:t>to</a:t>
            </a:r>
            <a:r>
              <a:rPr lang="en-US" b="0" kern="1200" dirty="0">
                <a:latin typeface="+mj-lt"/>
                <a:ea typeface="+mj-ea"/>
                <a:cs typeface="+mj-cs"/>
              </a:rPr>
              <a:t> Reveal</a:t>
            </a:r>
            <a:br>
              <a:rPr lang="en-US" b="0" kern="1200" dirty="0">
                <a:latin typeface="+mj-lt"/>
                <a:ea typeface="+mj-ea"/>
                <a:cs typeface="+mj-cs"/>
              </a:rPr>
            </a:br>
            <a:r>
              <a:rPr lang="en-US" b="0" kern="1200" dirty="0">
                <a:latin typeface="+mj-lt"/>
                <a:ea typeface="+mj-ea"/>
                <a:cs typeface="+mj-cs"/>
              </a:rPr>
              <a:t>the</a:t>
            </a:r>
            <a:r>
              <a:rPr lang="en-US" b="0" i="1" kern="1200" dirty="0">
                <a:latin typeface="+mj-lt"/>
                <a:ea typeface="+mj-ea"/>
                <a:cs typeface="+mj-cs"/>
              </a:rPr>
              <a:t> L</a:t>
            </a:r>
            <a:r>
              <a:rPr lang="en-US" b="0" kern="1200" dirty="0">
                <a:latin typeface="+mj-lt"/>
                <a:ea typeface="+mj-ea"/>
                <a:cs typeface="+mj-cs"/>
              </a:rPr>
              <a:t>ight!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670A6-7BFA-105F-5252-22EC1C040F00}"/>
              </a:ext>
            </a:extLst>
          </p:cNvPr>
          <p:cNvSpPr txBox="1"/>
          <p:nvPr/>
        </p:nvSpPr>
        <p:spPr>
          <a:xfrm>
            <a:off x="429767" y="2276856"/>
            <a:ext cx="4480560" cy="4041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US" sz="2800" b="1" i="1" dirty="0"/>
              <a:t>t</a:t>
            </a:r>
            <a:r>
              <a:rPr kumimoji="0" lang="en-US" sz="28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he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Challenge: </a:t>
            </a:r>
          </a:p>
          <a:p>
            <a:pPr marR="0" lvl="0" fontAlgn="auto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chemeClr val="tx2"/>
                </a:solidFill>
              </a:rPr>
              <a:t>What would revealing </a:t>
            </a:r>
            <a:r>
              <a:rPr lang="en-US" sz="2800" b="1" i="1" dirty="0">
                <a:solidFill>
                  <a:schemeClr val="tx2"/>
                </a:solidFill>
              </a:rPr>
              <a:t>this</a:t>
            </a:r>
            <a:r>
              <a:rPr lang="en-US" sz="2800" b="1" dirty="0">
                <a:solidFill>
                  <a:schemeClr val="tx2"/>
                </a:solidFill>
              </a:rPr>
              <a:t> Light mean for us today in 2026?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27705B-8EC4-E19B-A7CC-F47EBF57E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3" r="17403"/>
          <a:stretch/>
        </p:blipFill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24781553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F76439-37B6-FC0A-8FC6-86A8FB5E7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3BF711F-F9A0-4EA4-B156-A79E9F362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349B2D-8931-6FAF-8200-E9B0D763D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67" b="-3"/>
          <a:stretch>
            <a:fillRect/>
          </a:stretch>
        </p:blipFill>
        <p:spPr>
          <a:xfrm>
            <a:off x="4298122" y="823769"/>
            <a:ext cx="3292790" cy="2663137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3BDE65-9096-4EA9-9372-0EC98A809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0" b="-1"/>
          <a:stretch>
            <a:fillRect/>
          </a:stretch>
        </p:blipFill>
        <p:spPr>
          <a:xfrm>
            <a:off x="7946829" y="823769"/>
            <a:ext cx="3292790" cy="266313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91A71A-6024-02F5-A0E8-FAECD1C68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736"/>
          <a:stretch>
            <a:fillRect/>
          </a:stretch>
        </p:blipFill>
        <p:spPr>
          <a:xfrm>
            <a:off x="883226" y="791407"/>
            <a:ext cx="3292790" cy="2663137"/>
          </a:xfrm>
          <a:prstGeom prst="rect">
            <a:avLst/>
          </a:prstGeom>
          <a:noFill/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525379B-F955-AC21-4919-E413F23E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674" y="4504590"/>
            <a:ext cx="10071100" cy="928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Epiphany:</a:t>
            </a:r>
            <a:r>
              <a:rPr lang="en-US" sz="3700" b="1" dirty="0"/>
              <a:t> 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Clues. Dots. </a:t>
            </a:r>
            <a:r>
              <a:rPr lang="en-US" sz="37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true 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Light.</a:t>
            </a:r>
          </a:p>
          <a:p>
            <a:pPr algn="ctr"/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7820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8F6BF-D5FE-5692-4DFE-5460D09D5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6849DB0-C8C4-AFC0-F08B-F8AD039C4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i="1" kern="1200" dirty="0">
                <a:latin typeface="+mj-lt"/>
                <a:ea typeface="+mj-ea"/>
                <a:cs typeface="+mj-cs"/>
              </a:rPr>
              <a:t>to</a:t>
            </a:r>
            <a:r>
              <a:rPr lang="en-US" b="0" kern="1200" dirty="0">
                <a:latin typeface="+mj-lt"/>
                <a:ea typeface="+mj-ea"/>
                <a:cs typeface="+mj-cs"/>
              </a:rPr>
              <a:t> Reveal</a:t>
            </a:r>
            <a:br>
              <a:rPr lang="en-US" b="0" kern="1200" dirty="0">
                <a:latin typeface="+mj-lt"/>
                <a:ea typeface="+mj-ea"/>
                <a:cs typeface="+mj-cs"/>
              </a:rPr>
            </a:br>
            <a:r>
              <a:rPr lang="en-US" b="0" kern="1200" dirty="0">
                <a:latin typeface="+mj-lt"/>
                <a:ea typeface="+mj-ea"/>
                <a:cs typeface="+mj-cs"/>
              </a:rPr>
              <a:t>the</a:t>
            </a:r>
            <a:r>
              <a:rPr lang="en-US" b="0" i="1" kern="1200" dirty="0">
                <a:latin typeface="+mj-lt"/>
                <a:ea typeface="+mj-ea"/>
                <a:cs typeface="+mj-cs"/>
              </a:rPr>
              <a:t> L</a:t>
            </a:r>
            <a:r>
              <a:rPr lang="en-US" b="0" kern="1200" dirty="0">
                <a:latin typeface="+mj-lt"/>
                <a:ea typeface="+mj-ea"/>
                <a:cs typeface="+mj-cs"/>
              </a:rPr>
              <a:t>ight!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6A8E70-D489-EE4B-7958-9132A8E68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6" r="18676"/>
          <a:stretch/>
        </p:blipFill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B7CCAD-82EB-5F86-C045-D1AC6F01CBED}"/>
              </a:ext>
            </a:extLst>
          </p:cNvPr>
          <p:cNvSpPr txBox="1"/>
          <p:nvPr/>
        </p:nvSpPr>
        <p:spPr>
          <a:xfrm>
            <a:off x="429768" y="2276856"/>
            <a:ext cx="3401568" cy="4041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24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the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Challenge: </a:t>
            </a:r>
          </a:p>
          <a:p>
            <a:pPr marR="0" lvl="0" fontAlgn="auto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Being </a:t>
            </a:r>
            <a:r>
              <a:rPr kumimoji="0" lang="en-US" sz="2400" b="0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the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Light:</a:t>
            </a:r>
          </a:p>
          <a:p>
            <a:pPr marR="0" lvl="0" fontAlgn="auto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US" sz="2400" b="1" dirty="0"/>
              <a:t>What gifts are we to bring to the King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193806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B510B-1401-B601-E427-50459C91C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7BD5540-F2A6-5FF0-865C-770C9B935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i="1" kern="1200" dirty="0">
                <a:latin typeface="+mj-lt"/>
                <a:ea typeface="+mj-ea"/>
                <a:cs typeface="+mj-cs"/>
              </a:rPr>
              <a:t>to</a:t>
            </a:r>
            <a:r>
              <a:rPr lang="en-US" b="0" kern="1200" dirty="0">
                <a:latin typeface="+mj-lt"/>
                <a:ea typeface="+mj-ea"/>
                <a:cs typeface="+mj-cs"/>
              </a:rPr>
              <a:t> Reveal</a:t>
            </a:r>
            <a:br>
              <a:rPr lang="en-US" b="0" kern="1200" dirty="0">
                <a:latin typeface="+mj-lt"/>
                <a:ea typeface="+mj-ea"/>
                <a:cs typeface="+mj-cs"/>
              </a:rPr>
            </a:br>
            <a:r>
              <a:rPr lang="en-US" b="0" kern="1200" dirty="0">
                <a:latin typeface="+mj-lt"/>
                <a:ea typeface="+mj-ea"/>
                <a:cs typeface="+mj-cs"/>
              </a:rPr>
              <a:t>the</a:t>
            </a:r>
            <a:r>
              <a:rPr lang="en-US" b="0" i="1" kern="1200" dirty="0">
                <a:latin typeface="+mj-lt"/>
                <a:ea typeface="+mj-ea"/>
                <a:cs typeface="+mj-cs"/>
              </a:rPr>
              <a:t> L</a:t>
            </a:r>
            <a:r>
              <a:rPr lang="en-US" b="0" kern="1200" dirty="0">
                <a:latin typeface="+mj-lt"/>
                <a:ea typeface="+mj-ea"/>
                <a:cs typeface="+mj-cs"/>
              </a:rPr>
              <a:t>ight!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92B30-9B69-A2C7-30EF-E474C07CC263}"/>
              </a:ext>
            </a:extLst>
          </p:cNvPr>
          <p:cNvSpPr txBox="1"/>
          <p:nvPr/>
        </p:nvSpPr>
        <p:spPr>
          <a:xfrm>
            <a:off x="429767" y="2276856"/>
            <a:ext cx="4480560" cy="4041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the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 Challenge: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Remaining in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the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 Light: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31313"/>
                </a:solidFill>
                <a:latin typeface="Neue Haas Grotesk Text Pro"/>
              </a:rPr>
              <a:t>How can we stay children of LIGHT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6699CF-F738-98BD-C02E-1EF7AD28E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r="7983"/>
          <a:stretch/>
        </p:blipFill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86456045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0134E1-0437-B518-B4C9-4951A6077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80EB21-E456-278D-7EB6-FA6235251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EC5905-F14A-ADB8-B20A-C1BE90A0A9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9" r="-1" b="19432"/>
          <a:stretch>
            <a:fillRect/>
          </a:stretch>
        </p:blipFill>
        <p:spPr>
          <a:xfrm>
            <a:off x="4547937" y="-5"/>
            <a:ext cx="7644062" cy="368140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D5BC06-247C-33AF-9D0C-754D5087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7" r="-1" b="3568"/>
          <a:stretch>
            <a:fillRect/>
          </a:stretch>
        </p:blipFill>
        <p:spPr>
          <a:xfrm>
            <a:off x="4547938" y="3681409"/>
            <a:ext cx="7644062" cy="3176595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9117C7-8359-22AC-C50F-EB0C4A6E8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913602F-4C4B-FAA9-124D-AA69D9B2C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Epiphany:</a:t>
            </a:r>
            <a:b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Clues. </a:t>
            </a:r>
            <a:b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Dots. &amp; </a:t>
            </a:r>
            <a:r>
              <a:rPr lang="en-US" sz="50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true </a:t>
            </a:r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Light.</a:t>
            </a:r>
            <a:endParaRPr lang="en-US" sz="5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US" sz="5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D986B7-05FD-7872-EE8C-35072F2DA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9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84198-FF99-1D62-E561-DFBA81B34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DC6321-1A87-9DFD-7DA5-DC8AC247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92" y="1483018"/>
            <a:ext cx="2289310" cy="1919695"/>
          </a:xfrm>
        </p:spPr>
        <p:txBody>
          <a:bodyPr anchor="t">
            <a:normAutofit/>
          </a:bodyPr>
          <a:lstStyle/>
          <a:p>
            <a:r>
              <a:rPr lang="en-GB" b="1" i="1" dirty="0"/>
              <a:t>to</a:t>
            </a:r>
            <a:r>
              <a:rPr lang="en-GB" b="1" dirty="0"/>
              <a:t> Seek </a:t>
            </a:r>
            <a:r>
              <a:rPr lang="en-GB" sz="2000" b="1" dirty="0"/>
              <a:t>for</a:t>
            </a:r>
            <a:br>
              <a:rPr lang="en-GB" b="1" dirty="0"/>
            </a:br>
            <a:r>
              <a:rPr lang="en-GB" sz="2400" b="1" dirty="0"/>
              <a:t>the</a:t>
            </a:r>
            <a:r>
              <a:rPr lang="en-GB" b="1" i="1" dirty="0"/>
              <a:t> W</a:t>
            </a:r>
            <a:r>
              <a:rPr lang="en-GB" b="1" dirty="0"/>
              <a:t>ord!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F9BCCE-F60F-E23E-2F9D-FD6187009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r="6215"/>
          <a:stretch/>
        </p:blipFill>
        <p:spPr>
          <a:xfrm>
            <a:off x="8126283" y="3481486"/>
            <a:ext cx="3655963" cy="2816514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B7DCB0-1A7D-29AB-4721-D007F8C88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2" b="4742"/>
          <a:stretch/>
        </p:blipFill>
        <p:spPr>
          <a:xfrm>
            <a:off x="585854" y="3422705"/>
            <a:ext cx="3497394" cy="2934079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noFill/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CE1BC9-C885-C2AD-DDF8-5AA67B1C0897}"/>
              </a:ext>
            </a:extLst>
          </p:cNvPr>
          <p:cNvSpPr txBox="1">
            <a:spLocks/>
          </p:cNvSpPr>
          <p:nvPr/>
        </p:nvSpPr>
        <p:spPr>
          <a:xfrm>
            <a:off x="585854" y="428649"/>
            <a:ext cx="3275456" cy="14538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1. CLUES.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F94365-7464-1A9B-9949-14908740A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r="14890"/>
          <a:stretch/>
        </p:blipFill>
        <p:spPr>
          <a:xfrm>
            <a:off x="4395742" y="3481486"/>
            <a:ext cx="3189802" cy="2816515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2112355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49E388-4015-FF71-7296-203E23670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A5B22E7-D18F-E829-0C9A-86BA86270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F5AB7B-3F8D-EC42-3633-4D525EC90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6" b="14306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D91B1B-B9A2-9D16-FF14-57E020B82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7" r="-1" b="3568"/>
          <a:stretch>
            <a:fillRect/>
          </a:stretch>
        </p:blipFill>
        <p:spPr>
          <a:xfrm>
            <a:off x="4547938" y="3681409"/>
            <a:ext cx="7644062" cy="3176595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FFDB592-2054-5AE7-153B-64488E6E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CB289E6-F8C0-A6B9-0910-B5E33308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Epiphany:</a:t>
            </a:r>
            <a:b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Clues. </a:t>
            </a:r>
            <a:b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5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65D6D9-8B06-A270-E040-0365ACE00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69E290D-1EB8-CB63-89ED-646762C451D2}"/>
              </a:ext>
            </a:extLst>
          </p:cNvPr>
          <p:cNvSpPr txBox="1">
            <a:spLocks/>
          </p:cNvSpPr>
          <p:nvPr/>
        </p:nvSpPr>
        <p:spPr>
          <a:xfrm>
            <a:off x="838200" y="4470400"/>
            <a:ext cx="8602014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chemeClr val="bg1"/>
                </a:solidFill>
              </a:rPr>
              <a:t>Seeking the Truth</a:t>
            </a:r>
          </a:p>
          <a:p>
            <a:r>
              <a:rPr lang="en-US" sz="5000" b="1" i="1" dirty="0">
                <a:solidFill>
                  <a:schemeClr val="bg1"/>
                </a:solidFill>
              </a:rPr>
              <a:t>that </a:t>
            </a:r>
            <a:r>
              <a:rPr lang="en-US" sz="5000" b="1" dirty="0">
                <a:solidFill>
                  <a:schemeClr val="bg1"/>
                </a:solidFill>
              </a:rPr>
              <a:t>the Clues point to!</a:t>
            </a:r>
            <a:endParaRPr lang="en-US" sz="5000" dirty="0">
              <a:solidFill>
                <a:schemeClr val="bg1"/>
              </a:solidFill>
            </a:endParaRPr>
          </a:p>
          <a:p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13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B1B74-7BCB-F83E-1128-4C98C2976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5B268EE-4C86-512B-DDB4-EA151FBBC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i="1" kern="1200" dirty="0">
                <a:latin typeface="+mj-lt"/>
                <a:ea typeface="+mj-ea"/>
                <a:cs typeface="+mj-cs"/>
              </a:rPr>
              <a:t>to</a:t>
            </a:r>
            <a:r>
              <a:rPr lang="en-US" b="0" kern="1200" dirty="0">
                <a:latin typeface="+mj-lt"/>
                <a:ea typeface="+mj-ea"/>
                <a:cs typeface="+mj-cs"/>
              </a:rPr>
              <a:t> Seek</a:t>
            </a:r>
            <a:br>
              <a:rPr lang="en-US" b="0" kern="1200" dirty="0">
                <a:latin typeface="+mj-lt"/>
                <a:ea typeface="+mj-ea"/>
                <a:cs typeface="+mj-cs"/>
              </a:rPr>
            </a:br>
            <a:r>
              <a:rPr lang="en-US" sz="3200" b="1" kern="1200" dirty="0">
                <a:latin typeface="+mj-lt"/>
                <a:ea typeface="+mj-ea"/>
                <a:cs typeface="+mj-cs"/>
              </a:rPr>
              <a:t>the</a:t>
            </a:r>
            <a:r>
              <a:rPr lang="en-US" b="0" i="1" kern="1200" dirty="0">
                <a:latin typeface="+mj-lt"/>
                <a:ea typeface="+mj-ea"/>
                <a:cs typeface="+mj-cs"/>
              </a:rPr>
              <a:t> W</a:t>
            </a:r>
            <a:r>
              <a:rPr lang="en-US" b="0" kern="1200" dirty="0">
                <a:latin typeface="+mj-lt"/>
                <a:ea typeface="+mj-ea"/>
                <a:cs typeface="+mj-cs"/>
              </a:rPr>
              <a:t>ord!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53F44-8BB3-D65D-3929-ABE6B1D9F556}"/>
              </a:ext>
            </a:extLst>
          </p:cNvPr>
          <p:cNvSpPr txBox="1"/>
          <p:nvPr/>
        </p:nvSpPr>
        <p:spPr>
          <a:xfrm>
            <a:off x="429768" y="2687444"/>
            <a:ext cx="4206240" cy="35670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defRPr/>
            </a:pPr>
            <a:r>
              <a:rPr lang="en-US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QUESTION: </a:t>
            </a:r>
          </a:p>
          <a:p>
            <a:pPr lvl="0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defRPr/>
            </a:pPr>
            <a:r>
              <a: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What if, God has given us clues;  hoping that we will inquire – or that we will be curious enough to seek. </a:t>
            </a:r>
          </a:p>
          <a:p>
            <a:pPr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defRPr/>
            </a:pPr>
            <a:r>
              <a:rPr lang="en-US" sz="2000" b="1" dirty="0"/>
              <a:t>How far are we willing to go in pursuit for </a:t>
            </a:r>
            <a:r>
              <a:rPr lang="en-US" sz="2000" b="1" i="1" dirty="0"/>
              <a:t>the </a:t>
            </a:r>
            <a:r>
              <a:rPr lang="en-US" sz="2000" b="1" dirty="0"/>
              <a:t>Truth?</a:t>
            </a:r>
          </a:p>
          <a:p>
            <a:pPr lvl="0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F678D-AAD5-395B-6CA2-2E85F9B21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1" r="13561"/>
          <a:stretch/>
        </p:blipFill>
        <p:spPr>
          <a:xfrm>
            <a:off x="5591348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74782844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4DA76-D61A-27D2-D9E9-76556036B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98FAB07-8168-2BF0-F184-18CE879EA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153"/>
            <a:ext cx="3401568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i="1" kern="1200" dirty="0">
                <a:latin typeface="+mj-lt"/>
                <a:ea typeface="+mj-ea"/>
                <a:cs typeface="+mj-cs"/>
              </a:rPr>
              <a:t>to</a:t>
            </a:r>
            <a:r>
              <a:rPr lang="en-US" b="0" kern="1200" dirty="0">
                <a:latin typeface="+mj-lt"/>
                <a:ea typeface="+mj-ea"/>
                <a:cs typeface="+mj-cs"/>
              </a:rPr>
              <a:t> Uncover</a:t>
            </a:r>
            <a:br>
              <a:rPr lang="en-US" b="0" kern="1200" dirty="0">
                <a:latin typeface="+mj-lt"/>
                <a:ea typeface="+mj-ea"/>
                <a:cs typeface="+mj-cs"/>
              </a:rPr>
            </a:br>
            <a:r>
              <a:rPr lang="en-US" b="0" kern="1200" dirty="0">
                <a:latin typeface="+mj-lt"/>
                <a:ea typeface="+mj-ea"/>
                <a:cs typeface="+mj-cs"/>
              </a:rPr>
              <a:t>the</a:t>
            </a:r>
            <a:r>
              <a:rPr lang="en-US" b="0" i="1" kern="1200" dirty="0">
                <a:latin typeface="+mj-lt"/>
                <a:ea typeface="+mj-ea"/>
                <a:cs typeface="+mj-cs"/>
              </a:rPr>
              <a:t> C</a:t>
            </a:r>
            <a:r>
              <a:rPr lang="en-US" b="0" kern="1200" dirty="0">
                <a:latin typeface="+mj-lt"/>
                <a:ea typeface="+mj-ea"/>
                <a:cs typeface="+mj-cs"/>
              </a:rPr>
              <a:t>lues!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77F75-24E0-28F7-F86D-57218635C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7" r="244" b="1"/>
          <a:stretch>
            <a:fillRect/>
          </a:stretch>
        </p:blipFill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CDCAD5-3053-E8B2-A5D2-46A0C2FF7BCE}"/>
              </a:ext>
            </a:extLst>
          </p:cNvPr>
          <p:cNvSpPr txBox="1"/>
          <p:nvPr/>
        </p:nvSpPr>
        <p:spPr>
          <a:xfrm>
            <a:off x="429768" y="2276855"/>
            <a:ext cx="3401568" cy="4238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defRPr/>
            </a:pPr>
            <a:r>
              <a:rPr lang="en-US" sz="2400" b="1" i="1" dirty="0"/>
              <a:t>The</a:t>
            </a:r>
            <a:r>
              <a:rPr lang="en-US" sz="2400" b="1" dirty="0"/>
              <a:t> burning bush:</a:t>
            </a:r>
          </a:p>
          <a:p>
            <a:pPr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Could the clues be an invitation to come closer?</a:t>
            </a:r>
          </a:p>
          <a:p>
            <a:pPr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defRPr/>
            </a:pPr>
            <a:endParaRPr lang="en-US" sz="2400" dirty="0"/>
          </a:p>
          <a:p>
            <a:pPr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defRPr/>
            </a:pPr>
            <a:r>
              <a:rPr lang="en-US" sz="2400" b="1" dirty="0"/>
              <a:t>Moses</a:t>
            </a:r>
          </a:p>
          <a:p>
            <a:pPr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defRPr/>
            </a:pPr>
            <a:endParaRPr kumimoji="0" lang="en-US" sz="2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fontAlgn="auto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US" sz="24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0581740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F3440-4AE6-F9A6-9E1C-AF1414545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D458F6E-0313-1036-2B4B-4B7004C63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13211"/>
            <a:ext cx="3401568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i="1" kern="1200" dirty="0">
                <a:latin typeface="+mj-lt"/>
                <a:ea typeface="+mj-ea"/>
                <a:cs typeface="+mj-cs"/>
              </a:rPr>
              <a:t>to</a:t>
            </a:r>
            <a:r>
              <a:rPr lang="en-US" b="0" kern="1200" dirty="0">
                <a:latin typeface="+mj-lt"/>
                <a:ea typeface="+mj-ea"/>
                <a:cs typeface="+mj-cs"/>
              </a:rPr>
              <a:t> Uncover</a:t>
            </a:r>
            <a:br>
              <a:rPr lang="en-US" b="0" kern="1200" dirty="0">
                <a:latin typeface="+mj-lt"/>
                <a:ea typeface="+mj-ea"/>
                <a:cs typeface="+mj-cs"/>
              </a:rPr>
            </a:br>
            <a:r>
              <a:rPr lang="en-US" b="0" kern="1200" dirty="0">
                <a:latin typeface="+mj-lt"/>
                <a:ea typeface="+mj-ea"/>
                <a:cs typeface="+mj-cs"/>
              </a:rPr>
              <a:t>the</a:t>
            </a:r>
            <a:r>
              <a:rPr lang="en-US" b="0" i="1" kern="1200" dirty="0">
                <a:latin typeface="+mj-lt"/>
                <a:ea typeface="+mj-ea"/>
                <a:cs typeface="+mj-cs"/>
              </a:rPr>
              <a:t> C</a:t>
            </a:r>
            <a:r>
              <a:rPr lang="en-US" b="0" kern="1200" dirty="0">
                <a:latin typeface="+mj-lt"/>
                <a:ea typeface="+mj-ea"/>
                <a:cs typeface="+mj-cs"/>
              </a:rPr>
              <a:t>lues!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D86EE-BDF7-AB3C-873D-DA19302C7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28828"/>
          <a:stretch>
            <a:fillRect/>
          </a:stretch>
        </p:blipFill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F6332F-27BC-87A0-A353-AA4B1C75C065}"/>
              </a:ext>
            </a:extLst>
          </p:cNvPr>
          <p:cNvSpPr txBox="1"/>
          <p:nvPr/>
        </p:nvSpPr>
        <p:spPr>
          <a:xfrm>
            <a:off x="429768" y="2276856"/>
            <a:ext cx="3871776" cy="4041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the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 Star: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Could the star ignite our curiosity to seek!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Could EPIPHANY be about realising that there are clues all around us?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76148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74850-807D-964C-93E3-2C9028BF3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DFABAB4-0BEB-E0AC-2AC9-85C24B56E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11155680" cy="9704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i="1" kern="1200" dirty="0">
                <a:latin typeface="+mj-lt"/>
                <a:ea typeface="+mj-ea"/>
                <a:cs typeface="+mj-cs"/>
              </a:rPr>
              <a:t>to</a:t>
            </a:r>
            <a:r>
              <a:rPr lang="en-US" b="0" kern="1200" dirty="0">
                <a:latin typeface="+mj-lt"/>
                <a:ea typeface="+mj-ea"/>
                <a:cs typeface="+mj-cs"/>
              </a:rPr>
              <a:t> Uncover</a:t>
            </a:r>
            <a:br>
              <a:rPr lang="en-US" b="0" kern="1200" dirty="0">
                <a:latin typeface="+mj-lt"/>
                <a:ea typeface="+mj-ea"/>
                <a:cs typeface="+mj-cs"/>
              </a:rPr>
            </a:br>
            <a:r>
              <a:rPr lang="en-US" b="0" kern="1200" dirty="0">
                <a:latin typeface="+mj-lt"/>
                <a:ea typeface="+mj-ea"/>
                <a:cs typeface="+mj-cs"/>
              </a:rPr>
              <a:t>the</a:t>
            </a:r>
            <a:r>
              <a:rPr lang="en-US" b="0" i="1" kern="1200" dirty="0">
                <a:latin typeface="+mj-lt"/>
                <a:ea typeface="+mj-ea"/>
                <a:cs typeface="+mj-cs"/>
              </a:rPr>
              <a:t> C</a:t>
            </a:r>
            <a:r>
              <a:rPr lang="en-US" b="0" kern="1200" dirty="0">
                <a:latin typeface="+mj-lt"/>
                <a:ea typeface="+mj-ea"/>
                <a:cs typeface="+mj-cs"/>
              </a:rPr>
              <a:t>lues!</a:t>
            </a:r>
          </a:p>
        </p:txBody>
      </p:sp>
      <p:pic>
        <p:nvPicPr>
          <p:cNvPr id="5" name="Picture 4" descr="A person lying on a couch holding a remote&#10;&#10;AI-generated content may be incorrect.">
            <a:extLst>
              <a:ext uri="{FF2B5EF4-FFF2-40B4-BE49-F238E27FC236}">
                <a16:creationId xmlns:a16="http://schemas.microsoft.com/office/drawing/2014/main" id="{397CA4E7-BEDC-01F2-A3D1-026072B97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8" b="2"/>
          <a:stretch>
            <a:fillRect/>
          </a:stretch>
        </p:blipFill>
        <p:spPr>
          <a:xfrm>
            <a:off x="429768" y="1828800"/>
            <a:ext cx="6176399" cy="4425696"/>
          </a:xfrm>
          <a:custGeom>
            <a:avLst/>
            <a:gdLst>
              <a:gd name="connsiteX0" fmla="*/ 325421 w 6450717"/>
              <a:gd name="connsiteY0" fmla="*/ 0 h 4425696"/>
              <a:gd name="connsiteX1" fmla="*/ 6125296 w 6450717"/>
              <a:gd name="connsiteY1" fmla="*/ 0 h 4425696"/>
              <a:gd name="connsiteX2" fmla="*/ 6450717 w 6450717"/>
              <a:gd name="connsiteY2" fmla="*/ 325421 h 4425696"/>
              <a:gd name="connsiteX3" fmla="*/ 6450717 w 6450717"/>
              <a:gd name="connsiteY3" fmla="*/ 4100275 h 4425696"/>
              <a:gd name="connsiteX4" fmla="*/ 6125296 w 6450717"/>
              <a:gd name="connsiteY4" fmla="*/ 4425696 h 4425696"/>
              <a:gd name="connsiteX5" fmla="*/ 325421 w 6450717"/>
              <a:gd name="connsiteY5" fmla="*/ 4425696 h 4425696"/>
              <a:gd name="connsiteX6" fmla="*/ 0 w 6450717"/>
              <a:gd name="connsiteY6" fmla="*/ 4100275 h 4425696"/>
              <a:gd name="connsiteX7" fmla="*/ 0 w 6450717"/>
              <a:gd name="connsiteY7" fmla="*/ 325421 h 4425696"/>
              <a:gd name="connsiteX8" fmla="*/ 325421 w 6450717"/>
              <a:gd name="connsiteY8" fmla="*/ 0 h 442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0717" h="4425696">
                <a:moveTo>
                  <a:pt x="325421" y="0"/>
                </a:moveTo>
                <a:lnTo>
                  <a:pt x="6125296" y="0"/>
                </a:lnTo>
                <a:cubicBezTo>
                  <a:pt x="6305021" y="0"/>
                  <a:pt x="6450717" y="145696"/>
                  <a:pt x="6450717" y="325421"/>
                </a:cubicBezTo>
                <a:lnTo>
                  <a:pt x="6450717" y="4100275"/>
                </a:lnTo>
                <a:cubicBezTo>
                  <a:pt x="6450717" y="4280000"/>
                  <a:pt x="6305021" y="4425696"/>
                  <a:pt x="6125296" y="4425696"/>
                </a:cubicBezTo>
                <a:lnTo>
                  <a:pt x="325421" y="4425696"/>
                </a:lnTo>
                <a:cubicBezTo>
                  <a:pt x="145696" y="4425696"/>
                  <a:pt x="0" y="4280000"/>
                  <a:pt x="0" y="4100275"/>
                </a:cubicBezTo>
                <a:lnTo>
                  <a:pt x="0" y="325421"/>
                </a:lnTo>
                <a:cubicBezTo>
                  <a:pt x="0" y="145696"/>
                  <a:pt x="145696" y="0"/>
                  <a:pt x="325421" y="0"/>
                </a:cubicBezTo>
                <a:close/>
              </a:path>
            </a:pathLst>
          </a:cu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9C9271-CDC8-5D96-2574-2C7473C6FF57}"/>
              </a:ext>
            </a:extLst>
          </p:cNvPr>
          <p:cNvSpPr txBox="1"/>
          <p:nvPr/>
        </p:nvSpPr>
        <p:spPr>
          <a:xfrm>
            <a:off x="7287768" y="1828800"/>
            <a:ext cx="4297680" cy="4428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fontAlgn="auto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the</a:t>
            </a: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Challenge:</a:t>
            </a:r>
          </a:p>
          <a:p>
            <a:pPr marL="228600" marR="0" lvl="0" indent="-228600" fontAlgn="auto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Can one have an Epiphany if they are NOT willing to seek/ uncover the clues?</a:t>
            </a:r>
          </a:p>
          <a:p>
            <a:pPr marL="228600" marR="0" lvl="0" indent="-228600" fontAlgn="auto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5971875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384AA-DF6E-FAC3-C26E-2C903C7BD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DF2A7D-3C26-2C0D-D6FA-F9821CDE6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2" b="11302"/>
          <a:stretch/>
        </p:blipFill>
        <p:spPr>
          <a:xfrm>
            <a:off x="4024557" y="3429000"/>
            <a:ext cx="3714750" cy="286180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BC94959-21A8-35A8-587C-1FCEBBBD47E7}"/>
              </a:ext>
            </a:extLst>
          </p:cNvPr>
          <p:cNvSpPr txBox="1">
            <a:spLocks/>
          </p:cNvSpPr>
          <p:nvPr/>
        </p:nvSpPr>
        <p:spPr>
          <a:xfrm>
            <a:off x="645992" y="1483018"/>
            <a:ext cx="2343098" cy="19196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i="1" dirty="0"/>
              <a:t>to</a:t>
            </a:r>
            <a:r>
              <a:rPr lang="en-GB" b="1" dirty="0"/>
              <a:t> Connect</a:t>
            </a:r>
            <a:br>
              <a:rPr lang="en-GB" b="1" dirty="0"/>
            </a:br>
            <a:r>
              <a:rPr lang="en-GB" sz="2400" b="1" dirty="0"/>
              <a:t>the</a:t>
            </a:r>
            <a:r>
              <a:rPr lang="en-GB" b="1" i="1" dirty="0"/>
              <a:t> D</a:t>
            </a:r>
            <a:r>
              <a:rPr lang="en-GB" b="1" dirty="0"/>
              <a:t>ots!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5C458BA-FD6E-774A-63AD-9567FE28117B}"/>
              </a:ext>
            </a:extLst>
          </p:cNvPr>
          <p:cNvSpPr txBox="1">
            <a:spLocks/>
          </p:cNvSpPr>
          <p:nvPr/>
        </p:nvSpPr>
        <p:spPr>
          <a:xfrm>
            <a:off x="414477" y="494921"/>
            <a:ext cx="3275456" cy="14538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2. DOTS.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10F965-3462-758D-A7CC-C8AC6C3D3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7" r="16847"/>
          <a:stretch/>
        </p:blipFill>
        <p:spPr>
          <a:xfrm>
            <a:off x="218767" y="3393187"/>
            <a:ext cx="3511154" cy="2969892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773D5C-E2E3-F871-9232-E61734929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 r="17021"/>
          <a:stretch/>
        </p:blipFill>
        <p:spPr>
          <a:xfrm>
            <a:off x="8132555" y="235154"/>
            <a:ext cx="3413453" cy="2887252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EC91C5-3A11-4027-D755-91D060D63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r="5419"/>
          <a:stretch/>
        </p:blipFill>
        <p:spPr>
          <a:xfrm>
            <a:off x="7981906" y="3402712"/>
            <a:ext cx="3714750" cy="286180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0781103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uneVTI">
  <a:themeElements>
    <a:clrScheme name="Dune Palette">
      <a:dk1>
        <a:srgbClr val="131313"/>
      </a:dk1>
      <a:lt1>
        <a:sysClr val="window" lastClr="FFFFFF"/>
      </a:lt1>
      <a:dk2>
        <a:srgbClr val="203430"/>
      </a:dk2>
      <a:lt2>
        <a:srgbClr val="F0EDE6"/>
      </a:lt2>
      <a:accent1>
        <a:srgbClr val="A57361"/>
      </a:accent1>
      <a:accent2>
        <a:srgbClr val="CD9979"/>
      </a:accent2>
      <a:accent3>
        <a:srgbClr val="4E6C67"/>
      </a:accent3>
      <a:accent4>
        <a:srgbClr val="BA958C"/>
      </a:accent4>
      <a:accent5>
        <a:srgbClr val="A08C60"/>
      </a:accent5>
      <a:accent6>
        <a:srgbClr val="956969"/>
      </a:accent6>
      <a:hlink>
        <a:srgbClr val="B0685E"/>
      </a:hlink>
      <a:folHlink>
        <a:srgbClr val="5E827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e_win32_DN_v2" id="{97A7A9A4-5677-45E2-BAC9-3A76DA18A86D}" vid="{E1353FFA-7ECE-4894-957E-EAB589AB12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8F0AF8D100154EBCBAD62B57823EE4" ma:contentTypeVersion="12" ma:contentTypeDescription="Create a new document." ma:contentTypeScope="" ma:versionID="14def771e6c2be386e22174579e97d86">
  <xsd:schema xmlns:xsd="http://www.w3.org/2001/XMLSchema" xmlns:xs="http://www.w3.org/2001/XMLSchema" xmlns:p="http://schemas.microsoft.com/office/2006/metadata/properties" xmlns:ns3="0b6659af-bd44-4a6a-9f86-efcc6eec697e" targetNamespace="http://schemas.microsoft.com/office/2006/metadata/properties" ma:root="true" ma:fieldsID="56b5e6fabb54b8248a5330487d447354" ns3:_="">
    <xsd:import namespace="0b6659af-bd44-4a6a-9f86-efcc6eec697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_activity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6659af-bd44-4a6a-9f86-efcc6eec69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SystemTags" ma:index="1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b6659af-bd44-4a6a-9f86-efcc6eec697e" xsi:nil="true"/>
  </documentManagement>
</p:properties>
</file>

<file path=customXml/itemProps1.xml><?xml version="1.0" encoding="utf-8"?>
<ds:datastoreItem xmlns:ds="http://schemas.openxmlformats.org/officeDocument/2006/customXml" ds:itemID="{741DEA3B-8D80-4F1A-8707-769217F06F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99A044-95B8-4671-9826-74CC78A19A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6659af-bd44-4a6a-9f86-efcc6eec69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9F7E6D-2849-41B0-931C-9FD6ADEE22E8}">
  <ds:schemaRefs>
    <ds:schemaRef ds:uri="0b6659af-bd44-4a6a-9f86-efcc6eec697e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28833</TotalTime>
  <Words>1001</Words>
  <Application>Microsoft Office PowerPoint</Application>
  <PresentationFormat>Widescreen</PresentationFormat>
  <Paragraphs>108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Arial</vt:lpstr>
      <vt:lpstr>Neue Haas Grotesk Text Pro</vt:lpstr>
      <vt:lpstr>DuneVTI</vt:lpstr>
      <vt:lpstr>Epiphany: Clues.  Dots. &amp; true Light. </vt:lpstr>
      <vt:lpstr>Epiphany: Clues. Dots. true Light. </vt:lpstr>
      <vt:lpstr>to Seek for the Word!</vt:lpstr>
      <vt:lpstr>Epiphany: Clues.  </vt:lpstr>
      <vt:lpstr>to Seek the Word!</vt:lpstr>
      <vt:lpstr>to Uncover the Clues!</vt:lpstr>
      <vt:lpstr>to Uncover the Clues!</vt:lpstr>
      <vt:lpstr>to Uncover the Clues!</vt:lpstr>
      <vt:lpstr>PowerPoint Presentation</vt:lpstr>
      <vt:lpstr>Epiphany: Dots.  </vt:lpstr>
      <vt:lpstr>to Connect the Dots!</vt:lpstr>
      <vt:lpstr>to Connect the Dots!</vt:lpstr>
      <vt:lpstr>to Connect the Dots!</vt:lpstr>
      <vt:lpstr>to Connect the Dots!</vt:lpstr>
      <vt:lpstr>to Connect the Dots!</vt:lpstr>
      <vt:lpstr>Epiphany: Light.  </vt:lpstr>
      <vt:lpstr>PowerPoint Presentation</vt:lpstr>
      <vt:lpstr>to Reveal the Light!</vt:lpstr>
      <vt:lpstr>to Reveal the Light!</vt:lpstr>
      <vt:lpstr>to Reveal the Light!</vt:lpstr>
      <vt:lpstr>to Reveal the Light!</vt:lpstr>
      <vt:lpstr>Epiphany: Clues.  Dots. &amp; true Light.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Doug Sembuuze</dc:creator>
  <cp:lastModifiedBy>Easy Worship</cp:lastModifiedBy>
  <cp:revision>10</cp:revision>
  <dcterms:created xsi:type="dcterms:W3CDTF">2025-10-31T16:52:18Z</dcterms:created>
  <dcterms:modified xsi:type="dcterms:W3CDTF">2026-01-08T11:32:01Z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0x0101006D8F0AF8D100154EBCBAD62B57823EE4</vt:lpwstr>
  </property>
</Properties>
</file>